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59" r:id="rId8"/>
    <p:sldId id="264" r:id="rId9"/>
    <p:sldId id="260" r:id="rId10"/>
    <p:sldId id="265" r:id="rId11"/>
    <p:sldId id="261" r:id="rId12"/>
    <p:sldId id="263"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76E8A8-3FD0-68C6-3C7D-88B82D4C32C0}" name="Godoy, Olivia" initials="GO" userId="Godoy, Olivia"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F802D"/>
    <a:srgbClr val="E67D1C"/>
    <a:srgbClr val="A4D76B"/>
    <a:srgbClr val="20569A"/>
    <a:srgbClr val="3789BE"/>
    <a:srgbClr val="2754A5"/>
    <a:srgbClr val="273979"/>
    <a:srgbClr val="002776"/>
    <a:srgbClr val="19669C"/>
    <a:srgbClr val="2968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79184" autoAdjust="0"/>
  </p:normalViewPr>
  <p:slideViewPr>
    <p:cSldViewPr snapToGrid="0">
      <p:cViewPr varScale="1">
        <p:scale>
          <a:sx n="95" d="100"/>
          <a:sy n="95" d="100"/>
        </p:scale>
        <p:origin x="17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A24D58-67E9-414C-A378-64495DC6F594}" type="datetimeFigureOut">
              <a:rPr lang="en-US" smtClean="0"/>
              <a:t>4/5/22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DF729-236F-4318-A7F2-25FC74AA48FC}" type="slidenum">
              <a:rPr lang="en-US" smtClean="0"/>
              <a:t>‹#›</a:t>
            </a:fld>
            <a:endParaRPr lang="en-US"/>
          </a:p>
        </p:txBody>
      </p:sp>
    </p:spTree>
    <p:extLst>
      <p:ext uri="{BB962C8B-B14F-4D97-AF65-F5344CB8AC3E}">
        <p14:creationId xmlns:p14="http://schemas.microsoft.com/office/powerpoint/2010/main" val="253756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DF729-236F-4318-A7F2-25FC74AA48FC}" type="slidenum">
              <a:rPr lang="en-US" smtClean="0"/>
              <a:t>1</a:t>
            </a:fld>
            <a:endParaRPr lang="en-US"/>
          </a:p>
        </p:txBody>
      </p:sp>
    </p:spTree>
    <p:extLst>
      <p:ext uri="{BB962C8B-B14F-4D97-AF65-F5344CB8AC3E}">
        <p14:creationId xmlns:p14="http://schemas.microsoft.com/office/powerpoint/2010/main" val="2862364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I wanted to introduce our author since he is also the main character of this graphic novel. It is always helpful to know a bit about the author’s background, but here we have actually learned it through his autobiographical graphic novel, so I wanted to remind of a few things. Also, here I have listed some awards he has won for Hey, Kiddo and other books, however, not all are listed here since records of awards are spread out and it is not necessary info. I just wanted to show how he has been successful in his work and others have recognized this, so consider this as some of you may wish to write but fear “not being good enough”, you will never know unless you try.</a:t>
            </a:r>
          </a:p>
        </p:txBody>
      </p:sp>
      <p:sp>
        <p:nvSpPr>
          <p:cNvPr id="4" name="Slide Number Placeholder 3"/>
          <p:cNvSpPr>
            <a:spLocks noGrp="1"/>
          </p:cNvSpPr>
          <p:nvPr>
            <p:ph type="sldNum" sz="quarter" idx="5"/>
          </p:nvPr>
        </p:nvSpPr>
        <p:spPr/>
        <p:txBody>
          <a:bodyPr/>
          <a:lstStyle/>
          <a:p>
            <a:fld id="{56DDF729-236F-4318-A7F2-25FC74AA48FC}" type="slidenum">
              <a:rPr lang="en-US" smtClean="0"/>
              <a:t>2</a:t>
            </a:fld>
            <a:endParaRPr lang="en-US"/>
          </a:p>
        </p:txBody>
      </p:sp>
    </p:spTree>
    <p:extLst>
      <p:ext uri="{BB962C8B-B14F-4D97-AF65-F5344CB8AC3E}">
        <p14:creationId xmlns:p14="http://schemas.microsoft.com/office/powerpoint/2010/main" val="69835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 50? Scene where he goes into his moms room, the letters, facial expressions, art </a:t>
            </a:r>
            <a:r>
              <a:rPr lang="en-US" dirty="0" err="1"/>
              <a:t>etc</a:t>
            </a:r>
            <a:endParaRPr lang="en-US" dirty="0"/>
          </a:p>
        </p:txBody>
      </p:sp>
      <p:sp>
        <p:nvSpPr>
          <p:cNvPr id="4" name="Slide Number Placeholder 3"/>
          <p:cNvSpPr>
            <a:spLocks noGrp="1"/>
          </p:cNvSpPr>
          <p:nvPr>
            <p:ph type="sldNum" sz="quarter" idx="5"/>
          </p:nvPr>
        </p:nvSpPr>
        <p:spPr/>
        <p:txBody>
          <a:bodyPr/>
          <a:lstStyle/>
          <a:p>
            <a:fld id="{56DDF729-236F-4318-A7F2-25FC74AA48FC}" type="slidenum">
              <a:rPr lang="en-US" smtClean="0"/>
              <a:t>3</a:t>
            </a:fld>
            <a:endParaRPr lang="en-US"/>
          </a:p>
        </p:txBody>
      </p:sp>
    </p:spTree>
    <p:extLst>
      <p:ext uri="{BB962C8B-B14F-4D97-AF65-F5344CB8AC3E}">
        <p14:creationId xmlns:p14="http://schemas.microsoft.com/office/powerpoint/2010/main" val="147422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https://www.illustrationhistory.org/genres/graphic-novels-visual-memoir-and-autobiography</a:t>
            </a:r>
          </a:p>
        </p:txBody>
      </p:sp>
      <p:sp>
        <p:nvSpPr>
          <p:cNvPr id="4" name="Slide Number Placeholder 3"/>
          <p:cNvSpPr>
            <a:spLocks noGrp="1"/>
          </p:cNvSpPr>
          <p:nvPr>
            <p:ph type="sldNum" sz="quarter" idx="5"/>
          </p:nvPr>
        </p:nvSpPr>
        <p:spPr/>
        <p:txBody>
          <a:bodyPr/>
          <a:lstStyle/>
          <a:p>
            <a:fld id="{56DDF729-236F-4318-A7F2-25FC74AA48FC}" type="slidenum">
              <a:rPr lang="en-US" smtClean="0"/>
              <a:t>4</a:t>
            </a:fld>
            <a:endParaRPr lang="en-US"/>
          </a:p>
        </p:txBody>
      </p:sp>
    </p:spTree>
    <p:extLst>
      <p:ext uri="{BB962C8B-B14F-4D97-AF65-F5344CB8AC3E}">
        <p14:creationId xmlns:p14="http://schemas.microsoft.com/office/powerpoint/2010/main" val="238139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getting into Hey, Kiddo, I wanted to show some of the other texts that this author has written. Most are for younger grades (under 11) so here is just a short list. Some well-known texts are “Good Night, Monkey Boy”, his “Lunch Lady” series, and “Star Wars: Jedi Academy” series. Of course we are familiar with his graphic novel Hey, Kiddo, but the rest are more picture book or comic style. This is important to know because as an author, he did not limit himself to one style or age group and showed success in taking risks. So as future teachers, writers, and what have you, this is one of the most important lessons I have learned.</a:t>
            </a:r>
          </a:p>
        </p:txBody>
      </p:sp>
      <p:sp>
        <p:nvSpPr>
          <p:cNvPr id="4" name="Slide Number Placeholder 3"/>
          <p:cNvSpPr>
            <a:spLocks noGrp="1"/>
          </p:cNvSpPr>
          <p:nvPr>
            <p:ph type="sldNum" sz="quarter" idx="5"/>
          </p:nvPr>
        </p:nvSpPr>
        <p:spPr/>
        <p:txBody>
          <a:bodyPr/>
          <a:lstStyle/>
          <a:p>
            <a:fld id="{56DDF729-236F-4318-A7F2-25FC74AA48FC}" type="slidenum">
              <a:rPr lang="en-US" smtClean="0"/>
              <a:t>5</a:t>
            </a:fld>
            <a:endParaRPr lang="en-US"/>
          </a:p>
        </p:txBody>
      </p:sp>
    </p:spTree>
    <p:extLst>
      <p:ext uri="{BB962C8B-B14F-4D97-AF65-F5344CB8AC3E}">
        <p14:creationId xmlns:p14="http://schemas.microsoft.com/office/powerpoint/2010/main" val="3736855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https://www.oif.ala.org/oif/authors-new-to-the-challenged-list-jarrett-j-krosoczka-meredith-russo/</a:t>
            </a:r>
          </a:p>
          <a:p>
            <a:r>
              <a:rPr lang="en-US" dirty="0"/>
              <a:t>https://authorsunbound.com/eventnews/2021/11/23/banning-books-has-authors-reacting-and-responding</a:t>
            </a:r>
          </a:p>
          <a:p>
            <a:r>
              <a:rPr lang="en-US"/>
              <a:t>https://www.albanypubliclibrary.org/blog/author-illustrator-jarrett-j-krosoczka-discusses-challenged-book-hey-kiddo-on-sept-28/</a:t>
            </a:r>
            <a:endParaRPr lang="en-US" dirty="0"/>
          </a:p>
          <a:p>
            <a:endParaRPr lang="en-US" dirty="0"/>
          </a:p>
          <a:p>
            <a:r>
              <a:rPr lang="en-US" dirty="0"/>
              <a:t>So Hey, Kiddo, who is it for? Well tell me what you think…….</a:t>
            </a:r>
          </a:p>
          <a:p>
            <a:endParaRPr lang="en-US" dirty="0"/>
          </a:p>
          <a:p>
            <a:r>
              <a:rPr lang="en-US" dirty="0"/>
              <a:t>Yeah… I think this is better for high school or college audiences due to the subject matter and reasons for censorship, but we’ll come back to that later. The text seems fitting for younger grades due to the pictures and simple language structures, but the content could be intense/mature for young readers. So, how is this text accessible?</a:t>
            </a:r>
          </a:p>
          <a:p>
            <a:endParaRPr lang="en-US" dirty="0"/>
          </a:p>
          <a:p>
            <a:r>
              <a:rPr lang="en-US" dirty="0"/>
              <a:t>The content may be heavy, yet the book is not. There are moments of light-heartedness and scenes that bring smiles to my face rather than sadness. This book does not tell a sob story to ask the reader to connect. This book tells a true story and asks people to connect through our human experiences. For instance, dealing with sports vs art or deciding which school to go to based on friends or experience are common occurrences in our lives. </a:t>
            </a:r>
          </a:p>
          <a:p>
            <a:endParaRPr lang="en-US" dirty="0"/>
          </a:p>
          <a:p>
            <a:r>
              <a:rPr lang="en-US" dirty="0"/>
              <a:t>https://www.npr.org/2018/10/16/657772230/hey-kiddo-aims-to-help-kids-with-addicted-parents-feel-less-alone</a:t>
            </a:r>
          </a:p>
        </p:txBody>
      </p:sp>
      <p:sp>
        <p:nvSpPr>
          <p:cNvPr id="4" name="Slide Number Placeholder 3"/>
          <p:cNvSpPr>
            <a:spLocks noGrp="1"/>
          </p:cNvSpPr>
          <p:nvPr>
            <p:ph type="sldNum" sz="quarter" idx="5"/>
          </p:nvPr>
        </p:nvSpPr>
        <p:spPr/>
        <p:txBody>
          <a:bodyPr/>
          <a:lstStyle/>
          <a:p>
            <a:fld id="{56DDF729-236F-4318-A7F2-25FC74AA48FC}" type="slidenum">
              <a:rPr lang="en-US" smtClean="0"/>
              <a:t>6</a:t>
            </a:fld>
            <a:endParaRPr lang="en-US"/>
          </a:p>
        </p:txBody>
      </p:sp>
    </p:spTree>
    <p:extLst>
      <p:ext uri="{BB962C8B-B14F-4D97-AF65-F5344CB8AC3E}">
        <p14:creationId xmlns:p14="http://schemas.microsoft.com/office/powerpoint/2010/main" val="2713419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chemeClr val="bg1"/>
                </a:solidFill>
                <a:effectLst/>
                <a:latin typeface="Malgun Gothic" panose="020B0503020000020004" pitchFamily="34" charset="-127"/>
                <a:ea typeface="Malgun Gothic" panose="020B0503020000020004" pitchFamily="34" charset="-127"/>
              </a:rPr>
              <a:t>“Stories keep memories alive and people real to us.”</a:t>
            </a:r>
            <a:endParaRPr lang="en-US" dirty="0"/>
          </a:p>
          <a:p>
            <a:endParaRPr lang="en-US" dirty="0"/>
          </a:p>
          <a:p>
            <a:r>
              <a:rPr lang="en-US" dirty="0"/>
              <a:t>Susina – what quotes are you discussing/should I?</a:t>
            </a:r>
          </a:p>
          <a:p>
            <a:r>
              <a:rPr lang="en-US" dirty="0"/>
              <a:t>Ch. 1 – Prologue – cemetery</a:t>
            </a:r>
          </a:p>
          <a:p>
            <a:r>
              <a:rPr lang="en-US" dirty="0"/>
              <a:t>Ch. 2 – Joe and Shirley &amp; kids stories</a:t>
            </a:r>
          </a:p>
          <a:p>
            <a:r>
              <a:rPr lang="en-US" dirty="0"/>
              <a:t>Ch. 3 – Leslie, grandparents, new school, Pat, sports vs art, hamster</a:t>
            </a:r>
          </a:p>
          <a:p>
            <a:r>
              <a:rPr lang="en-US" dirty="0"/>
              <a:t>Ch. 4 – Shirley falls, nightmares (more), Disney, told him about mom, tells pat</a:t>
            </a:r>
          </a:p>
          <a:p>
            <a:endParaRPr lang="en-US" dirty="0"/>
          </a:p>
          <a:p>
            <a:r>
              <a:rPr lang="en-US" dirty="0"/>
              <a:t>Finds out truth about mother – p. 132-133</a:t>
            </a:r>
          </a:p>
          <a:p>
            <a:r>
              <a:rPr lang="en-US" dirty="0"/>
              <a:t>“I knew in that moment, when my grandfather told me the plain truth, that life wouldn’t be the same for me. It didn’t change the circumstances, but it shifted my perspective” p. 134 </a:t>
            </a:r>
            <a:r>
              <a:rPr lang="en-US" dirty="0">
                <a:sym typeface="Wingdings" panose="05000000000000000000" pitchFamily="2" charset="2"/>
              </a:rPr>
              <a:t> told pat 140-141</a:t>
            </a:r>
          </a:p>
          <a:p>
            <a:endParaRPr lang="en-US" dirty="0">
              <a:sym typeface="Wingdings" panose="05000000000000000000" pitchFamily="2" charset="2"/>
            </a:endParaRPr>
          </a:p>
          <a:p>
            <a:r>
              <a:rPr lang="en-US" dirty="0">
                <a:sym typeface="Wingdings" panose="05000000000000000000" pitchFamily="2" charset="2"/>
              </a:rPr>
              <a:t>Ch.5</a:t>
            </a:r>
          </a:p>
          <a:p>
            <a:r>
              <a:rPr lang="en-US" dirty="0">
                <a:sym typeface="Wingdings" panose="05000000000000000000" pitchFamily="2" charset="2"/>
              </a:rPr>
              <a:t>Art museum/class</a:t>
            </a:r>
          </a:p>
          <a:p>
            <a:r>
              <a:rPr lang="en-US" dirty="0">
                <a:sym typeface="Wingdings" panose="05000000000000000000" pitchFamily="2" charset="2"/>
              </a:rPr>
              <a:t>Mother O.D. in paper p. 159-161</a:t>
            </a:r>
          </a:p>
          <a:p>
            <a:r>
              <a:rPr lang="en-US" dirty="0">
                <a:sym typeface="Wingdings" panose="05000000000000000000" pitchFamily="2" charset="2"/>
              </a:rPr>
              <a:t>Find out father name 166-167</a:t>
            </a:r>
          </a:p>
          <a:p>
            <a:r>
              <a:rPr lang="en-US" dirty="0">
                <a:sym typeface="Wingdings" panose="05000000000000000000" pitchFamily="2" charset="2"/>
              </a:rPr>
              <a:t>Grandparents find out about parents day (172)</a:t>
            </a:r>
          </a:p>
          <a:p>
            <a:r>
              <a:rPr lang="en-US" dirty="0">
                <a:sym typeface="Wingdings" panose="05000000000000000000" pitchFamily="2" charset="2"/>
              </a:rPr>
              <a:t>Yearbook (175-6)</a:t>
            </a:r>
          </a:p>
          <a:p>
            <a:endParaRPr lang="en-US" dirty="0">
              <a:sym typeface="Wingdings" panose="05000000000000000000" pitchFamily="2" charset="2"/>
            </a:endParaRPr>
          </a:p>
          <a:p>
            <a:r>
              <a:rPr lang="en-US" dirty="0">
                <a:sym typeface="Wingdings" panose="05000000000000000000" pitchFamily="2" charset="2"/>
              </a:rPr>
              <a:t>Ch. 6</a:t>
            </a:r>
          </a:p>
          <a:p>
            <a:r>
              <a:rPr lang="en-US" dirty="0">
                <a:sym typeface="Wingdings" panose="05000000000000000000" pitchFamily="2" charset="2"/>
              </a:rPr>
              <a:t>New school (186)  art class (192) DONNA STONE quote</a:t>
            </a:r>
          </a:p>
          <a:p>
            <a:r>
              <a:rPr lang="en-US" dirty="0">
                <a:sym typeface="Wingdings" panose="05000000000000000000" pitchFamily="2" charset="2"/>
              </a:rPr>
              <a:t>Published cartoon in paper (202) &amp; mural (204-205)</a:t>
            </a:r>
          </a:p>
          <a:p>
            <a:endParaRPr lang="en-US" dirty="0">
              <a:sym typeface="Wingdings" panose="05000000000000000000" pitchFamily="2" charset="2"/>
            </a:endParaRPr>
          </a:p>
          <a:p>
            <a:r>
              <a:rPr lang="en-US" dirty="0">
                <a:sym typeface="Wingdings" panose="05000000000000000000" pitchFamily="2" charset="2"/>
              </a:rPr>
              <a:t>Ch. 8</a:t>
            </a:r>
          </a:p>
          <a:p>
            <a:r>
              <a:rPr lang="en-US" dirty="0">
                <a:sym typeface="Wingdings" panose="05000000000000000000" pitchFamily="2" charset="2"/>
              </a:rPr>
              <a:t>Got letter from dad (252)  wrote back </a:t>
            </a:r>
            <a:r>
              <a:rPr lang="en-US" dirty="0" err="1">
                <a:sym typeface="Wingdings" panose="05000000000000000000" pitchFamily="2" charset="2"/>
              </a:rPr>
              <a:t>bc</a:t>
            </a:r>
            <a:r>
              <a:rPr lang="en-US" dirty="0">
                <a:sym typeface="Wingdings" panose="05000000000000000000" pitchFamily="2" charset="2"/>
              </a:rPr>
              <a:t> curious about siblings (265)  brother and sister (266-269)</a:t>
            </a:r>
          </a:p>
          <a:p>
            <a:r>
              <a:rPr lang="en-US" dirty="0">
                <a:sym typeface="Wingdings" panose="05000000000000000000" pitchFamily="2" charset="2"/>
              </a:rPr>
              <a:t>Angry at mom for mothers day </a:t>
            </a:r>
            <a:r>
              <a:rPr lang="en-US" dirty="0" err="1">
                <a:sym typeface="Wingdings" panose="05000000000000000000" pitchFamily="2" charset="2"/>
              </a:rPr>
              <a:t>bc</a:t>
            </a:r>
            <a:r>
              <a:rPr lang="en-US" dirty="0">
                <a:sym typeface="Wingdings" panose="05000000000000000000" pitchFamily="2" charset="2"/>
              </a:rPr>
              <a:t> didn’t give her a card since she hadn’t been there (she was upset) (274-275)</a:t>
            </a:r>
          </a:p>
          <a:p>
            <a:pPr marL="171450" indent="-171450">
              <a:buFont typeface="Wingdings" panose="05000000000000000000" pitchFamily="2" charset="2"/>
              <a:buChar char="à"/>
            </a:pPr>
            <a:r>
              <a:rPr lang="en-US" dirty="0">
                <a:sym typeface="Wingdings" panose="05000000000000000000" pitchFamily="2" charset="2"/>
              </a:rPr>
              <a:t>Drove to dads (276)</a:t>
            </a:r>
          </a:p>
          <a:p>
            <a:pPr marL="171450" indent="-171450">
              <a:buFont typeface="Wingdings" panose="05000000000000000000" pitchFamily="2" charset="2"/>
              <a:buChar char="à"/>
            </a:pPr>
            <a:r>
              <a:rPr lang="en-US" dirty="0">
                <a:sym typeface="Wingdings" panose="05000000000000000000" pitchFamily="2" charset="2"/>
              </a:rPr>
              <a:t>Rejected from </a:t>
            </a:r>
            <a:r>
              <a:rPr lang="en-US" dirty="0" err="1">
                <a:sym typeface="Wingdings" panose="05000000000000000000" pitchFamily="2" charset="2"/>
              </a:rPr>
              <a:t>risd</a:t>
            </a:r>
            <a:r>
              <a:rPr lang="en-US" dirty="0">
                <a:sym typeface="Wingdings" panose="05000000000000000000" pitchFamily="2" charset="2"/>
              </a:rPr>
              <a:t>  drove to dads again</a:t>
            </a:r>
          </a:p>
        </p:txBody>
      </p:sp>
      <p:sp>
        <p:nvSpPr>
          <p:cNvPr id="4" name="Slide Number Placeholder 3"/>
          <p:cNvSpPr>
            <a:spLocks noGrp="1"/>
          </p:cNvSpPr>
          <p:nvPr>
            <p:ph type="sldNum" sz="quarter" idx="5"/>
          </p:nvPr>
        </p:nvSpPr>
        <p:spPr/>
        <p:txBody>
          <a:bodyPr/>
          <a:lstStyle/>
          <a:p>
            <a:fld id="{56DDF729-236F-4318-A7F2-25FC74AA48FC}" type="slidenum">
              <a:rPr lang="en-US" smtClean="0"/>
              <a:t>7</a:t>
            </a:fld>
            <a:endParaRPr lang="en-US"/>
          </a:p>
        </p:txBody>
      </p:sp>
    </p:spTree>
    <p:extLst>
      <p:ext uri="{BB962C8B-B14F-4D97-AF65-F5344CB8AC3E}">
        <p14:creationId xmlns:p14="http://schemas.microsoft.com/office/powerpoint/2010/main" val="2427026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https://youtu.be/_k0ywFgMpFk</a:t>
            </a:r>
          </a:p>
          <a:p>
            <a:r>
              <a:rPr lang="en-US" dirty="0"/>
              <a:t>Quote 1: “</a:t>
            </a:r>
            <a:r>
              <a:rPr lang="en-US" sz="1200" b="0" i="0" u="none" strike="noStrike" dirty="0">
                <a:solidFill>
                  <a:schemeClr val="bg1"/>
                </a:solidFill>
                <a:effectLst/>
                <a:latin typeface="Malgun Gothic" panose="020B0503020000020004" pitchFamily="34" charset="-127"/>
                <a:ea typeface="Malgun Gothic" panose="020B0503020000020004" pitchFamily="34" charset="-127"/>
              </a:rPr>
              <a:t>and we gatekeepers — writers, parents, teachers, librarians — often find ourselves trying to sort out just what is appropriate for our kids to read about…”</a:t>
            </a:r>
          </a:p>
          <a:p>
            <a:r>
              <a:rPr lang="en-US" sz="1200" b="0" i="0" u="none" strike="noStrike" dirty="0">
                <a:solidFill>
                  <a:schemeClr val="bg1"/>
                </a:solidFill>
                <a:effectLst/>
                <a:latin typeface="Malgun Gothic" panose="020B0503020000020004" pitchFamily="34" charset="-127"/>
                <a:ea typeface="Malgun Gothic" panose="020B0503020000020004" pitchFamily="34" charset="-127"/>
              </a:rPr>
              <a:t>Krosoczka wrote in an article for The Washington Post in 2018.</a:t>
            </a:r>
          </a:p>
          <a:p>
            <a:endParaRPr lang="en-US" sz="1200" b="0" i="0" u="none" strike="noStrike" dirty="0">
              <a:solidFill>
                <a:schemeClr val="bg1"/>
              </a:solidFill>
              <a:effectLst/>
              <a:latin typeface="Malgun Gothic" panose="020B0503020000020004" pitchFamily="34" charset="-127"/>
              <a:ea typeface="Malgun Gothic" panose="020B0503020000020004" pitchFamily="34" charset="-12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Malgun Gothic" panose="020B0503020000020004" pitchFamily="34" charset="-127"/>
                <a:ea typeface="Malgun Gothic" panose="020B0503020000020004" pitchFamily="34" charset="-127"/>
              </a:rPr>
              <a:t>Quote 2: I so hope that our young people can experience and learn about these difficult truths for the first time on the page and not in real life. The windows that books provide may give them warning and steer them in a positive direction.”</a:t>
            </a:r>
          </a:p>
          <a:p>
            <a:endParaRPr lang="en-US" dirty="0"/>
          </a:p>
          <a:p>
            <a:endParaRPr lang="en-US" dirty="0"/>
          </a:p>
          <a:p>
            <a:r>
              <a:rPr lang="en-US" dirty="0"/>
              <a:t>Now that we have discussed some of the importance of censorship, I want to know how you feel about the book’s challenging, and if you would consider this in classroom curriculum or a classroom library? What is your stance?</a:t>
            </a:r>
          </a:p>
        </p:txBody>
      </p:sp>
      <p:sp>
        <p:nvSpPr>
          <p:cNvPr id="4" name="Slide Number Placeholder 3"/>
          <p:cNvSpPr>
            <a:spLocks noGrp="1"/>
          </p:cNvSpPr>
          <p:nvPr>
            <p:ph type="sldNum" sz="quarter" idx="5"/>
          </p:nvPr>
        </p:nvSpPr>
        <p:spPr/>
        <p:txBody>
          <a:bodyPr/>
          <a:lstStyle/>
          <a:p>
            <a:fld id="{56DDF729-236F-4318-A7F2-25FC74AA48FC}" type="slidenum">
              <a:rPr lang="en-US" smtClean="0"/>
              <a:t>8</a:t>
            </a:fld>
            <a:endParaRPr lang="en-US"/>
          </a:p>
        </p:txBody>
      </p:sp>
    </p:spTree>
    <p:extLst>
      <p:ext uri="{BB962C8B-B14F-4D97-AF65-F5344CB8AC3E}">
        <p14:creationId xmlns:p14="http://schemas.microsoft.com/office/powerpoint/2010/main" val="2665642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https://oomscholasticblog.com/podcast/hey-kiddo-conversation-about-family-addiction-and-art</a:t>
            </a:r>
          </a:p>
          <a:p>
            <a:r>
              <a:rPr lang="en-US" b="0" dirty="0"/>
              <a:t>https://www.cdc.gov/drugoverdose/epidemic/index.html</a:t>
            </a:r>
          </a:p>
        </p:txBody>
      </p:sp>
      <p:sp>
        <p:nvSpPr>
          <p:cNvPr id="4" name="Slide Number Placeholder 3"/>
          <p:cNvSpPr>
            <a:spLocks noGrp="1"/>
          </p:cNvSpPr>
          <p:nvPr>
            <p:ph type="sldNum" sz="quarter" idx="5"/>
          </p:nvPr>
        </p:nvSpPr>
        <p:spPr/>
        <p:txBody>
          <a:bodyPr/>
          <a:lstStyle/>
          <a:p>
            <a:fld id="{56DDF729-236F-4318-A7F2-25FC74AA48FC}" type="slidenum">
              <a:rPr lang="en-US" smtClean="0"/>
              <a:t>10</a:t>
            </a:fld>
            <a:endParaRPr lang="en-US"/>
          </a:p>
        </p:txBody>
      </p:sp>
    </p:spTree>
    <p:extLst>
      <p:ext uri="{BB962C8B-B14F-4D97-AF65-F5344CB8AC3E}">
        <p14:creationId xmlns:p14="http://schemas.microsoft.com/office/powerpoint/2010/main" val="36161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82E33-9825-4539-AFFB-98E8840621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75D134-C4FB-469F-971C-2F56DFA57F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F3A870-A8C8-4178-865D-386018DFF409}"/>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5" name="Footer Placeholder 4">
            <a:extLst>
              <a:ext uri="{FF2B5EF4-FFF2-40B4-BE49-F238E27FC236}">
                <a16:creationId xmlns:a16="http://schemas.microsoft.com/office/drawing/2014/main" id="{B55F2397-C16A-4F2A-8675-D38E34512E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0A124-9DC3-457F-A7B5-D47B03D476E9}"/>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4065095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B8FB7-EEF0-4345-B919-4DDBA291EE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B90C94-341C-4B63-BA61-36919EFC39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102FC-1295-4324-B690-547D5902E29E}"/>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5" name="Footer Placeholder 4">
            <a:extLst>
              <a:ext uri="{FF2B5EF4-FFF2-40B4-BE49-F238E27FC236}">
                <a16:creationId xmlns:a16="http://schemas.microsoft.com/office/drawing/2014/main" id="{92C47034-2760-406D-91C1-D092765F5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BA9E77-89DB-4FC6-8501-606445E0B349}"/>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283679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851B50-328A-41AE-978D-05AD91B8D2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848B6A-7358-4BEA-A0E2-9A2A9DF975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DC748-421D-497C-B8B6-30B45335A6CA}"/>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5" name="Footer Placeholder 4">
            <a:extLst>
              <a:ext uri="{FF2B5EF4-FFF2-40B4-BE49-F238E27FC236}">
                <a16:creationId xmlns:a16="http://schemas.microsoft.com/office/drawing/2014/main" id="{C782D37F-450F-428B-8CA3-6C9A3B160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A830C-E6BB-4CC5-90B3-66D16B50E2BF}"/>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181036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1038-72BD-47B2-B5A9-0112CFB381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B28A81-5BE2-47A5-8FBE-BDA919415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F7E7E7-4D06-4B1C-BC41-9BEC5B3A00C6}"/>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5" name="Footer Placeholder 4">
            <a:extLst>
              <a:ext uri="{FF2B5EF4-FFF2-40B4-BE49-F238E27FC236}">
                <a16:creationId xmlns:a16="http://schemas.microsoft.com/office/drawing/2014/main" id="{E5922C8E-F2C2-4450-9C47-08AB5A6B4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F34176-4283-407F-B709-764960A8B383}"/>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224659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E5F11-6C02-4468-8AE1-E0E947AF46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3F37D7-4F67-403A-A695-530F52CAC2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FD29B-4183-4013-BD4B-58B10DA35D52}"/>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5" name="Footer Placeholder 4">
            <a:extLst>
              <a:ext uri="{FF2B5EF4-FFF2-40B4-BE49-F238E27FC236}">
                <a16:creationId xmlns:a16="http://schemas.microsoft.com/office/drawing/2014/main" id="{DCEE4739-F37D-4E72-AE75-1BA7B34DF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B0980E-3F44-4B70-A188-5A8FDF9BADB4}"/>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356616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575D0-0C7F-4E2B-91FB-CEC2C68F9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620EE0-9AC7-431B-AD87-400BAFF836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E4ED1F-F3B1-49D2-ABA3-06DACD1FAC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534820-48F1-42AA-BC00-DA2F85378B86}"/>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6" name="Footer Placeholder 5">
            <a:extLst>
              <a:ext uri="{FF2B5EF4-FFF2-40B4-BE49-F238E27FC236}">
                <a16:creationId xmlns:a16="http://schemas.microsoft.com/office/drawing/2014/main" id="{096E8234-7365-4784-8BFC-5CDAAE2BB9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E69A0-7D06-43DF-993A-B04F13C6D660}"/>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71746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7626-A066-40FD-9CB4-D2254564F6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AB8B6E-1723-4E99-9A97-050F6141C4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185DF2-53D2-4D81-A0EC-D013BA12F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BE6892-2B97-4866-B5BE-C973596626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187A6F-6317-46BA-96C2-806C190E95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B83A1D-A71E-4331-889F-D07CD1DFBD0E}"/>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8" name="Footer Placeholder 7">
            <a:extLst>
              <a:ext uri="{FF2B5EF4-FFF2-40B4-BE49-F238E27FC236}">
                <a16:creationId xmlns:a16="http://schemas.microsoft.com/office/drawing/2014/main" id="{B858C736-07B7-4AC3-80CE-7C1485E99F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E6B271-7C12-4B61-B78E-56AF24817B09}"/>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166032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B6CC-438A-40D8-8F57-B23ED07332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F4F5B1-3335-4EDA-9451-113B5E5CB084}"/>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4" name="Footer Placeholder 3">
            <a:extLst>
              <a:ext uri="{FF2B5EF4-FFF2-40B4-BE49-F238E27FC236}">
                <a16:creationId xmlns:a16="http://schemas.microsoft.com/office/drawing/2014/main" id="{C884FFB8-C0C0-4000-830A-B42BE2FFCF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C4EBC1-B7D2-4A17-BB20-B5683FF61C48}"/>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3813762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E45FCC-1D78-42EA-AA42-D115F9AA69EE}"/>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3" name="Footer Placeholder 2">
            <a:extLst>
              <a:ext uri="{FF2B5EF4-FFF2-40B4-BE49-F238E27FC236}">
                <a16:creationId xmlns:a16="http://schemas.microsoft.com/office/drawing/2014/main" id="{66AA278E-5ACB-4C3C-9FF9-01DA87AF09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1F73EE-3322-4C3D-B078-0488173E7CD4}"/>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25731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8C58E-5923-4F99-90FE-76542439DF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8A86-F94C-4F4C-A377-14E3035B5A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E730BA-CF0E-4DF5-8A6F-44DF308D75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CBE2F7-66D5-4BE9-8762-40755677E0D6}"/>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6" name="Footer Placeholder 5">
            <a:extLst>
              <a:ext uri="{FF2B5EF4-FFF2-40B4-BE49-F238E27FC236}">
                <a16:creationId xmlns:a16="http://schemas.microsoft.com/office/drawing/2014/main" id="{C12307BD-F48A-4512-B35B-8604374A28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1361AE-2095-4DD9-A930-8A562773E879}"/>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247525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E49D-135F-44AE-B580-551C1E5B5F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0E7022-9D8A-4FDC-8A4A-3A02EF615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361F6B-735B-40B0-947B-843A231AE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AB4DE5-6EF3-4E14-B6B9-00CDE3482672}"/>
              </a:ext>
            </a:extLst>
          </p:cNvPr>
          <p:cNvSpPr>
            <a:spLocks noGrp="1"/>
          </p:cNvSpPr>
          <p:nvPr>
            <p:ph type="dt" sz="half" idx="10"/>
          </p:nvPr>
        </p:nvSpPr>
        <p:spPr/>
        <p:txBody>
          <a:bodyPr/>
          <a:lstStyle/>
          <a:p>
            <a:fld id="{AB9F0F89-EE69-4824-B459-7048B6B984EF}" type="datetimeFigureOut">
              <a:rPr lang="en-US" smtClean="0"/>
              <a:t>4/5/22</a:t>
            </a:fld>
            <a:endParaRPr lang="en-US"/>
          </a:p>
        </p:txBody>
      </p:sp>
      <p:sp>
        <p:nvSpPr>
          <p:cNvPr id="6" name="Footer Placeholder 5">
            <a:extLst>
              <a:ext uri="{FF2B5EF4-FFF2-40B4-BE49-F238E27FC236}">
                <a16:creationId xmlns:a16="http://schemas.microsoft.com/office/drawing/2014/main" id="{1D401E24-CDF9-44A8-BCB6-45344FB19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FC034-B033-46C8-A65E-46473CA7681D}"/>
              </a:ext>
            </a:extLst>
          </p:cNvPr>
          <p:cNvSpPr>
            <a:spLocks noGrp="1"/>
          </p:cNvSpPr>
          <p:nvPr>
            <p:ph type="sldNum" sz="quarter" idx="12"/>
          </p:nvPr>
        </p:nvSpPr>
        <p:spPr/>
        <p:txBody>
          <a:bodyPr/>
          <a:lstStyle/>
          <a:p>
            <a:fld id="{BE487CBD-7FF0-40C1-943E-81C86EBA6CA8}" type="slidenum">
              <a:rPr lang="en-US" smtClean="0"/>
              <a:t>‹#›</a:t>
            </a:fld>
            <a:endParaRPr lang="en-US"/>
          </a:p>
        </p:txBody>
      </p:sp>
    </p:spTree>
    <p:extLst>
      <p:ext uri="{BB962C8B-B14F-4D97-AF65-F5344CB8AC3E}">
        <p14:creationId xmlns:p14="http://schemas.microsoft.com/office/powerpoint/2010/main" val="414754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1448F">
            <a:alpha val="88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2E8113-A102-4CD4-BF00-C4C40EE37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551E23-24C3-480A-8C35-63FFB15DA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82E83-78CA-4B5D-8D69-FEB5CD1D19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F0F89-EE69-4824-B459-7048B6B984EF}" type="datetimeFigureOut">
              <a:rPr lang="en-US" smtClean="0"/>
              <a:t>4/5/22</a:t>
            </a:fld>
            <a:endParaRPr lang="en-US"/>
          </a:p>
        </p:txBody>
      </p:sp>
      <p:sp>
        <p:nvSpPr>
          <p:cNvPr id="5" name="Footer Placeholder 4">
            <a:extLst>
              <a:ext uri="{FF2B5EF4-FFF2-40B4-BE49-F238E27FC236}">
                <a16:creationId xmlns:a16="http://schemas.microsoft.com/office/drawing/2014/main" id="{6A572715-D92C-4DE2-8B7A-AC6BA30E89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E59DD0-8FA2-46C1-80D6-6822286686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87CBD-7FF0-40C1-943E-81C86EBA6CA8}" type="slidenum">
              <a:rPr lang="en-US" smtClean="0"/>
              <a:t>‹#›</a:t>
            </a:fld>
            <a:endParaRPr lang="en-US"/>
          </a:p>
        </p:txBody>
      </p:sp>
    </p:spTree>
    <p:extLst>
      <p:ext uri="{BB962C8B-B14F-4D97-AF65-F5344CB8AC3E}">
        <p14:creationId xmlns:p14="http://schemas.microsoft.com/office/powerpoint/2010/main" val="3569609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drugoverdose/epidemic/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C3FE92E-FF21-46DB-BE36-B3A5D4149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7E9DFFEE-526A-4D56-A70C-EADE7289B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19694A-F39F-435A-AF14-1B9EFD90C055}"/>
              </a:ext>
            </a:extLst>
          </p:cNvPr>
          <p:cNvSpPr>
            <a:spLocks noGrp="1"/>
          </p:cNvSpPr>
          <p:nvPr>
            <p:ph type="ctrTitle"/>
          </p:nvPr>
        </p:nvSpPr>
        <p:spPr>
          <a:xfrm>
            <a:off x="-431120" y="1419746"/>
            <a:ext cx="6663732" cy="2009254"/>
          </a:xfrm>
        </p:spPr>
        <p:txBody>
          <a:bodyPr>
            <a:normAutofit/>
          </a:bodyPr>
          <a:lstStyle/>
          <a:p>
            <a:r>
              <a:rPr lang="en-US" sz="6600" dirty="0">
                <a:solidFill>
                  <a:srgbClr val="002060"/>
                </a:solidFill>
                <a:latin typeface="Modern Love" panose="04090805081005020601" pitchFamily="82" charset="0"/>
                <a:cs typeface="Cavolini" panose="020B0502040204020203" pitchFamily="66" charset="0"/>
              </a:rPr>
              <a:t>HEY, KIDDO</a:t>
            </a:r>
          </a:p>
        </p:txBody>
      </p:sp>
      <p:sp>
        <p:nvSpPr>
          <p:cNvPr id="3" name="Subtitle 2">
            <a:extLst>
              <a:ext uri="{FF2B5EF4-FFF2-40B4-BE49-F238E27FC236}">
                <a16:creationId xmlns:a16="http://schemas.microsoft.com/office/drawing/2014/main" id="{D34D413F-AD79-4658-BE9B-D563CA93CFF2}"/>
              </a:ext>
            </a:extLst>
          </p:cNvPr>
          <p:cNvSpPr>
            <a:spLocks noGrp="1"/>
          </p:cNvSpPr>
          <p:nvPr>
            <p:ph type="subTitle" idx="1"/>
          </p:nvPr>
        </p:nvSpPr>
        <p:spPr>
          <a:xfrm>
            <a:off x="731784" y="3670218"/>
            <a:ext cx="4165336" cy="749382"/>
          </a:xfrm>
        </p:spPr>
        <p:txBody>
          <a:bodyPr>
            <a:normAutofit/>
          </a:bodyPr>
          <a:lstStyle/>
          <a:p>
            <a:r>
              <a:rPr lang="en-US" sz="3000" b="1" dirty="0">
                <a:solidFill>
                  <a:srgbClr val="E67D1C"/>
                </a:solidFill>
                <a:latin typeface="Ink Free" panose="03080402000500000000" pitchFamily="66" charset="0"/>
                <a:cs typeface="Cavolini" panose="03000502040302020204" pitchFamily="66" charset="0"/>
              </a:rPr>
              <a:t>Jarrett J. Krosoczka</a:t>
            </a:r>
          </a:p>
        </p:txBody>
      </p:sp>
      <p:pic>
        <p:nvPicPr>
          <p:cNvPr id="1026" name="Picture 2" descr="image">
            <a:extLst>
              <a:ext uri="{FF2B5EF4-FFF2-40B4-BE49-F238E27FC236}">
                <a16:creationId xmlns:a16="http://schemas.microsoft.com/office/drawing/2014/main" id="{87848EED-5B2A-4875-95DC-8463B3A08A1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6" t="25860" r="401" b="511"/>
          <a:stretch/>
        </p:blipFill>
        <p:spPr bwMode="auto">
          <a:xfrm>
            <a:off x="5801491" y="242570"/>
            <a:ext cx="6075285" cy="637286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22B4696-D55C-4696-A5E8-AE7850C0FCC0}"/>
              </a:ext>
            </a:extLst>
          </p:cNvPr>
          <p:cNvSpPr txBox="1"/>
          <p:nvPr/>
        </p:nvSpPr>
        <p:spPr>
          <a:xfrm>
            <a:off x="3982720" y="5674524"/>
            <a:ext cx="2666452" cy="769441"/>
          </a:xfrm>
          <a:prstGeom prst="rect">
            <a:avLst/>
          </a:prstGeom>
          <a:noFill/>
        </p:spPr>
        <p:txBody>
          <a:bodyPr wrap="square" rtlCol="0">
            <a:spAutoFit/>
          </a:bodyPr>
          <a:lstStyle/>
          <a:p>
            <a:pPr algn="ctr"/>
            <a:r>
              <a:rPr lang="en-US" sz="2200" dirty="0">
                <a:latin typeface="Ink Free" panose="03080402000500000000" pitchFamily="66" charset="0"/>
              </a:rPr>
              <a:t>Olivia Godoy</a:t>
            </a:r>
          </a:p>
          <a:p>
            <a:pPr algn="ctr"/>
            <a:r>
              <a:rPr lang="en-US" sz="2000" dirty="0">
                <a:latin typeface="Ink Free" panose="03080402000500000000" pitchFamily="66" charset="0"/>
              </a:rPr>
              <a:t>ENG 375 – 4/7/22</a:t>
            </a:r>
            <a:r>
              <a:rPr lang="en-US" sz="2200" dirty="0">
                <a:latin typeface="Ink Free" panose="03080402000500000000" pitchFamily="66" charset="0"/>
              </a:rPr>
              <a:t> </a:t>
            </a:r>
          </a:p>
        </p:txBody>
      </p:sp>
      <p:pic>
        <p:nvPicPr>
          <p:cNvPr id="6" name="Graphic 5" descr="Pencil outline">
            <a:extLst>
              <a:ext uri="{FF2B5EF4-FFF2-40B4-BE49-F238E27FC236}">
                <a16:creationId xmlns:a16="http://schemas.microsoft.com/office/drawing/2014/main" id="{E644C08E-FCC8-40D8-9504-8FD30501C67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21199" y="3254527"/>
            <a:ext cx="828106" cy="828106"/>
          </a:xfrm>
          <a:prstGeom prst="rect">
            <a:avLst/>
          </a:prstGeom>
        </p:spPr>
      </p:pic>
    </p:spTree>
    <p:extLst>
      <p:ext uri="{BB962C8B-B14F-4D97-AF65-F5344CB8AC3E}">
        <p14:creationId xmlns:p14="http://schemas.microsoft.com/office/powerpoint/2010/main" val="374336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8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838200" y="365125"/>
            <a:ext cx="3803248" cy="1325563"/>
          </a:xfrm>
        </p:spPr>
        <p:txBody>
          <a:bodyPr/>
          <a:lstStyle/>
          <a:p>
            <a:r>
              <a:rPr lang="en-US" b="1" dirty="0">
                <a:solidFill>
                  <a:schemeClr val="accent5">
                    <a:lumMod val="50000"/>
                  </a:schemeClr>
                </a:solidFill>
                <a:latin typeface="Ink Free" panose="03080402000500000000" pitchFamily="66" charset="0"/>
                <a:cs typeface="Cavolini" panose="03000502040302020204" pitchFamily="66" charset="0"/>
              </a:rPr>
              <a:t>Connections</a:t>
            </a:r>
            <a:endParaRPr lang="en-US" dirty="0">
              <a:solidFill>
                <a:schemeClr val="accent5">
                  <a:lumMod val="50000"/>
                </a:schemeClr>
              </a:solidFill>
            </a:endParaRPr>
          </a:p>
        </p:txBody>
      </p:sp>
      <p:sp>
        <p:nvSpPr>
          <p:cNvPr id="3" name="Content Placeholder 2">
            <a:extLst>
              <a:ext uri="{FF2B5EF4-FFF2-40B4-BE49-F238E27FC236}">
                <a16:creationId xmlns:a16="http://schemas.microsoft.com/office/drawing/2014/main" id="{48A10E1B-4A72-4B6D-B9BC-D5728F769AD4}"/>
              </a:ext>
            </a:extLst>
          </p:cNvPr>
          <p:cNvSpPr>
            <a:spLocks noGrp="1"/>
          </p:cNvSpPr>
          <p:nvPr>
            <p:ph idx="1"/>
          </p:nvPr>
        </p:nvSpPr>
        <p:spPr>
          <a:xfrm>
            <a:off x="838200" y="1906648"/>
            <a:ext cx="10579768" cy="4471003"/>
          </a:xfrm>
        </p:spPr>
        <p:txBody>
          <a:bodyPr>
            <a:normAutofit lnSpcReduction="10000"/>
          </a:bodyPr>
          <a:lstStyle/>
          <a:p>
            <a:pPr marL="0" indent="0">
              <a:buNone/>
            </a:pPr>
            <a:r>
              <a:rPr lang="en-US" sz="2400" b="1" dirty="0">
                <a:solidFill>
                  <a:schemeClr val="accent1">
                    <a:lumMod val="75000"/>
                  </a:schemeClr>
                </a:solidFill>
                <a:latin typeface="Malgun Gothic" panose="020B0503020000020004" pitchFamily="34" charset="-127"/>
                <a:ea typeface="Malgun Gothic" panose="020B0503020000020004" pitchFamily="34" charset="-127"/>
              </a:rPr>
              <a:t>Media</a:t>
            </a:r>
          </a:p>
          <a:p>
            <a:r>
              <a:rPr lang="en-US" sz="2400" dirty="0">
                <a:solidFill>
                  <a:schemeClr val="accent1">
                    <a:lumMod val="75000"/>
                  </a:schemeClr>
                </a:solidFill>
                <a:latin typeface="Malgun Gothic" panose="020B0503020000020004" pitchFamily="34" charset="-127"/>
                <a:ea typeface="Malgun Gothic" panose="020B0503020000020004" pitchFamily="34" charset="-127"/>
              </a:rPr>
              <a:t>Fangirl</a:t>
            </a:r>
          </a:p>
          <a:p>
            <a:r>
              <a:rPr lang="en-US" sz="2400" dirty="0">
                <a:solidFill>
                  <a:schemeClr val="accent1">
                    <a:lumMod val="75000"/>
                  </a:schemeClr>
                </a:solidFill>
                <a:latin typeface="Malgun Gothic" panose="020B0503020000020004" pitchFamily="34" charset="-127"/>
                <a:ea typeface="Malgun Gothic" panose="020B0503020000020004" pitchFamily="34" charset="-127"/>
              </a:rPr>
              <a:t>The Hate U Give</a:t>
            </a:r>
          </a:p>
          <a:p>
            <a:r>
              <a:rPr lang="en-US" sz="2400" dirty="0">
                <a:solidFill>
                  <a:schemeClr val="accent1">
                    <a:lumMod val="75000"/>
                  </a:schemeClr>
                </a:solidFill>
                <a:latin typeface="Malgun Gothic" panose="020B0503020000020004" pitchFamily="34" charset="-127"/>
                <a:ea typeface="Malgun Gothic" panose="020B0503020000020004" pitchFamily="34" charset="-127"/>
              </a:rPr>
              <a:t>Euphoria </a:t>
            </a:r>
          </a:p>
          <a:p>
            <a:pPr marL="0" indent="0">
              <a:buNone/>
            </a:pPr>
            <a:endParaRPr lang="en-US" sz="2400" dirty="0">
              <a:solidFill>
                <a:schemeClr val="accent1">
                  <a:lumMod val="75000"/>
                </a:schemeClr>
              </a:solidFill>
              <a:latin typeface="Malgun Gothic" panose="020B0503020000020004" pitchFamily="34" charset="-127"/>
              <a:ea typeface="Malgun Gothic" panose="020B0503020000020004" pitchFamily="34" charset="-127"/>
            </a:endParaRPr>
          </a:p>
          <a:p>
            <a:pPr marL="0" indent="0">
              <a:buNone/>
            </a:pPr>
            <a:r>
              <a:rPr lang="en-US" sz="2400" b="1" dirty="0">
                <a:solidFill>
                  <a:schemeClr val="accent1">
                    <a:lumMod val="75000"/>
                  </a:schemeClr>
                </a:solidFill>
                <a:latin typeface="Malgun Gothic" panose="020B0503020000020004" pitchFamily="34" charset="-127"/>
                <a:ea typeface="Malgun Gothic" panose="020B0503020000020004" pitchFamily="34" charset="-127"/>
              </a:rPr>
              <a:t>Opioid Epidemic</a:t>
            </a:r>
          </a:p>
          <a:p>
            <a:r>
              <a:rPr lang="en-US" sz="2400" dirty="0">
                <a:solidFill>
                  <a:schemeClr val="accent1">
                    <a:lumMod val="75000"/>
                  </a:schemeClr>
                </a:solidFill>
                <a:latin typeface="Malgun Gothic" panose="020B0503020000020004" pitchFamily="34" charset="-127"/>
                <a:ea typeface="Malgun Gothic" panose="020B0503020000020004" pitchFamily="34" charset="-127"/>
              </a:rPr>
              <a:t>“most widespread and deadly drug epidemic this country has ever known. Since 2000, it has claimed more than 300,000 Americans”</a:t>
            </a:r>
          </a:p>
          <a:p>
            <a:r>
              <a:rPr lang="en-US" sz="2400" dirty="0">
                <a:solidFill>
                  <a:schemeClr val="accent1">
                    <a:lumMod val="75000"/>
                  </a:schemeClr>
                </a:solidFill>
                <a:latin typeface="Malgun Gothic" panose="020B0503020000020004" pitchFamily="34" charset="-127"/>
                <a:ea typeface="Malgun Gothic" panose="020B0503020000020004" pitchFamily="34" charset="-127"/>
              </a:rPr>
              <a:t>“Over 70% of the 70,630 deaths in 2019 involved an opioid”</a:t>
            </a:r>
          </a:p>
          <a:p>
            <a:r>
              <a:rPr lang="en-US" sz="2400" dirty="0">
                <a:solidFill>
                  <a:schemeClr val="accent1">
                    <a:lumMod val="75000"/>
                  </a:schemeClr>
                </a:solidFill>
                <a:latin typeface="Malgun Gothic" panose="020B0503020000020004" pitchFamily="34" charset="-127"/>
                <a:ea typeface="Malgun Gothic" panose="020B0503020000020004" pitchFamily="34" charset="-127"/>
              </a:rPr>
              <a:t>CDC is taking measures to inform, research, providing safe and educated opioid prescriptions, and prevent misuse </a:t>
            </a:r>
          </a:p>
        </p:txBody>
      </p:sp>
      <p:pic>
        <p:nvPicPr>
          <p:cNvPr id="2052" name="Picture 4" descr="3 waves of the rise in opioid overdose deaths">
            <a:hlinkClick r:id="rId3"/>
            <a:extLst>
              <a:ext uri="{FF2B5EF4-FFF2-40B4-BE49-F238E27FC236}">
                <a16:creationId xmlns:a16="http://schemas.microsoft.com/office/drawing/2014/main" id="{6291E454-A5C8-411B-8668-C113B68A3B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8384" y="344869"/>
            <a:ext cx="6915416" cy="3887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29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8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676908" y="212088"/>
            <a:ext cx="5765800" cy="764064"/>
          </a:xfrm>
        </p:spPr>
        <p:txBody>
          <a:bodyPr/>
          <a:lstStyle/>
          <a:p>
            <a:r>
              <a:rPr lang="en-US" sz="4400" b="1" dirty="0">
                <a:solidFill>
                  <a:schemeClr val="accent5">
                    <a:lumMod val="50000"/>
                  </a:schemeClr>
                </a:solidFill>
                <a:latin typeface="Ink Free" panose="03080402000500000000" pitchFamily="66" charset="0"/>
                <a:cs typeface="Cavolini" panose="03000502040302020204" pitchFamily="66" charset="0"/>
              </a:rPr>
              <a:t>Jarrett J. Krosoczka</a:t>
            </a:r>
            <a:endParaRPr lang="en-US" dirty="0">
              <a:solidFill>
                <a:schemeClr val="accent5">
                  <a:lumMod val="50000"/>
                </a:schemeClr>
              </a:solidFill>
            </a:endParaRPr>
          </a:p>
        </p:txBody>
      </p:sp>
      <p:sp>
        <p:nvSpPr>
          <p:cNvPr id="3" name="Content Placeholder 2">
            <a:extLst>
              <a:ext uri="{FF2B5EF4-FFF2-40B4-BE49-F238E27FC236}">
                <a16:creationId xmlns:a16="http://schemas.microsoft.com/office/drawing/2014/main" id="{48A10E1B-4A72-4B6D-B9BC-D5728F769AD4}"/>
              </a:ext>
            </a:extLst>
          </p:cNvPr>
          <p:cNvSpPr>
            <a:spLocks noGrp="1"/>
          </p:cNvSpPr>
          <p:nvPr>
            <p:ph idx="1"/>
          </p:nvPr>
        </p:nvSpPr>
        <p:spPr>
          <a:xfrm>
            <a:off x="400682" y="982148"/>
            <a:ext cx="6362068" cy="2540685"/>
          </a:xfrm>
        </p:spPr>
        <p:txBody>
          <a:bodyPr anchor="ctr">
            <a:noAutofit/>
          </a:bodyPr>
          <a:lstStyle/>
          <a:p>
            <a:r>
              <a:rPr lang="en-US" sz="2200" dirty="0">
                <a:solidFill>
                  <a:srgbClr val="002060"/>
                </a:solidFill>
                <a:latin typeface="Malgun Gothic" panose="020B0503020000020004" pitchFamily="34" charset="-127"/>
                <a:ea typeface="Malgun Gothic" panose="020B0503020000020004" pitchFamily="34" charset="-127"/>
              </a:rPr>
              <a:t>Author and Illustrator of Hey Kiddo</a:t>
            </a:r>
          </a:p>
          <a:p>
            <a:r>
              <a:rPr lang="en-US" sz="2200" dirty="0">
                <a:solidFill>
                  <a:srgbClr val="002060"/>
                </a:solidFill>
                <a:latin typeface="Malgun Gothic" panose="020B0503020000020004" pitchFamily="34" charset="-127"/>
                <a:ea typeface="Malgun Gothic" panose="020B0503020000020004" pitchFamily="34" charset="-127"/>
              </a:rPr>
              <a:t>Born December 22, 1977</a:t>
            </a:r>
          </a:p>
          <a:p>
            <a:r>
              <a:rPr lang="en-US" sz="2200" dirty="0">
                <a:solidFill>
                  <a:srgbClr val="002060"/>
                </a:solidFill>
                <a:latin typeface="Malgun Gothic" panose="020B0503020000020004" pitchFamily="34" charset="-127"/>
                <a:ea typeface="Malgun Gothic" panose="020B0503020000020004" pitchFamily="34" charset="-127"/>
              </a:rPr>
              <a:t>Worcester, </a:t>
            </a:r>
            <a:r>
              <a:rPr lang="en-US" sz="2200" b="0" i="0" dirty="0">
                <a:solidFill>
                  <a:srgbClr val="002060"/>
                </a:solidFill>
                <a:effectLst/>
                <a:latin typeface="Malgun Gothic" panose="020B0503020000020004" pitchFamily="34" charset="-127"/>
                <a:ea typeface="Malgun Gothic" panose="020B0503020000020004" pitchFamily="34" charset="-127"/>
              </a:rPr>
              <a:t>Massachusetts</a:t>
            </a:r>
          </a:p>
          <a:p>
            <a:r>
              <a:rPr lang="en-US" sz="2200" dirty="0">
                <a:solidFill>
                  <a:srgbClr val="002060"/>
                </a:solidFill>
                <a:latin typeface="Malgun Gothic" panose="020B0503020000020004" pitchFamily="34" charset="-127"/>
                <a:ea typeface="Malgun Gothic" panose="020B0503020000020004" pitchFamily="34" charset="-127"/>
              </a:rPr>
              <a:t>Joe and Shirley (grandparents), Leslie (mother)</a:t>
            </a:r>
          </a:p>
          <a:p>
            <a:r>
              <a:rPr lang="en-US" sz="2200" dirty="0">
                <a:solidFill>
                  <a:srgbClr val="002060"/>
                </a:solidFill>
                <a:latin typeface="Malgun Gothic" panose="020B0503020000020004" pitchFamily="34" charset="-127"/>
                <a:ea typeface="Malgun Gothic" panose="020B0503020000020004" pitchFamily="34" charset="-127"/>
              </a:rPr>
              <a:t>Married with one child</a:t>
            </a:r>
          </a:p>
          <a:p>
            <a:r>
              <a:rPr lang="en-US" sz="2200" dirty="0">
                <a:solidFill>
                  <a:srgbClr val="002060"/>
                </a:solidFill>
                <a:latin typeface="Malgun Gothic" panose="020B0503020000020004" pitchFamily="34" charset="-127"/>
                <a:ea typeface="Malgun Gothic" panose="020B0503020000020004" pitchFamily="34" charset="-127"/>
              </a:rPr>
              <a:t>“J.” is a tribute to his late grandfather</a:t>
            </a:r>
          </a:p>
        </p:txBody>
      </p:sp>
      <p:sp>
        <p:nvSpPr>
          <p:cNvPr id="4" name="Content Placeholder 2">
            <a:extLst>
              <a:ext uri="{FF2B5EF4-FFF2-40B4-BE49-F238E27FC236}">
                <a16:creationId xmlns:a16="http://schemas.microsoft.com/office/drawing/2014/main" id="{4E617972-C950-4F82-B99F-F2AB3E3AB4D0}"/>
              </a:ext>
            </a:extLst>
          </p:cNvPr>
          <p:cNvSpPr txBox="1">
            <a:spLocks/>
          </p:cNvSpPr>
          <p:nvPr/>
        </p:nvSpPr>
        <p:spPr>
          <a:xfrm>
            <a:off x="6888480" y="341629"/>
            <a:ext cx="4754880" cy="4351339"/>
          </a:xfrm>
          <a:prstGeom prst="rect">
            <a:avLst/>
          </a:prstGeom>
          <a:ln w="38100">
            <a:solidFill>
              <a:srgbClr val="E67D1C"/>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600"/>
              </a:spcAft>
              <a:buNone/>
            </a:pPr>
            <a:r>
              <a:rPr lang="en-US" u="sng" dirty="0">
                <a:solidFill>
                  <a:schemeClr val="accent1">
                    <a:lumMod val="75000"/>
                  </a:schemeClr>
                </a:solidFill>
                <a:latin typeface="Ink Free" panose="03080402000500000000" pitchFamily="66" charset="0"/>
                <a:ea typeface="Malgun Gothic" panose="020B0503020000020004" pitchFamily="34" charset="-127"/>
              </a:rPr>
              <a:t>Awards – Hey Kiddo</a:t>
            </a:r>
          </a:p>
          <a:p>
            <a:pPr marL="457200" rtl="0" fontAlgn="base">
              <a:spcBef>
                <a:spcPts val="0"/>
              </a:spcBef>
              <a:spcAft>
                <a:spcPts val="0"/>
              </a:spcAft>
              <a:buFont typeface="Arial" panose="020B0604020202020204" pitchFamily="34" charset="0"/>
              <a:buChar char="•"/>
            </a:pPr>
            <a:r>
              <a:rPr lang="en-US" sz="2000" b="0" i="0" strike="noStrike" dirty="0">
                <a:solidFill>
                  <a:srgbClr val="002060"/>
                </a:solidFill>
                <a:effectLst/>
                <a:latin typeface="Malgun Gothic" panose="020B0503020000020004" pitchFamily="34" charset="-127"/>
                <a:ea typeface="Malgun Gothic" panose="020B0503020000020004" pitchFamily="34" charset="-127"/>
              </a:rPr>
              <a:t>Finalist, </a:t>
            </a:r>
            <a:r>
              <a:rPr lang="en-US" sz="2000" b="0" i="0" u="none" strike="noStrike" dirty="0">
                <a:solidFill>
                  <a:srgbClr val="002060"/>
                </a:solidFill>
                <a:effectLst/>
                <a:latin typeface="Malgun Gothic" panose="020B0503020000020004" pitchFamily="34" charset="-127"/>
                <a:ea typeface="Malgun Gothic" panose="020B0503020000020004" pitchFamily="34" charset="-127"/>
              </a:rPr>
              <a:t>National Book Awards 2018 for Young People's Literature</a:t>
            </a:r>
          </a:p>
          <a:p>
            <a:pPr marL="457200" rtl="0" fontAlgn="base">
              <a:spcBef>
                <a:spcPts val="0"/>
              </a:spcBef>
              <a:spcAft>
                <a:spcPts val="0"/>
              </a:spcAft>
              <a:buFont typeface="Arial" panose="020B0604020202020204" pitchFamily="34" charset="0"/>
              <a:buChar char="•"/>
            </a:pPr>
            <a:r>
              <a:rPr lang="en-US" sz="2000" b="0" i="0" u="none" strike="noStrike" dirty="0">
                <a:solidFill>
                  <a:srgbClr val="002060"/>
                </a:solidFill>
                <a:effectLst/>
                <a:latin typeface="Malgun Gothic" panose="020B0503020000020004" pitchFamily="34" charset="-127"/>
                <a:ea typeface="Malgun Gothic" panose="020B0503020000020004" pitchFamily="34" charset="-127"/>
              </a:rPr>
              <a:t>Finalist, National Book Award, Young People’s Literature</a:t>
            </a:r>
          </a:p>
          <a:p>
            <a:pPr marL="457200" rtl="0" fontAlgn="base">
              <a:spcBef>
                <a:spcPts val="0"/>
              </a:spcBef>
              <a:spcAft>
                <a:spcPts val="0"/>
              </a:spcAft>
              <a:buFont typeface="Arial" panose="020B0604020202020204" pitchFamily="34" charset="0"/>
              <a:buChar char="•"/>
            </a:pPr>
            <a:r>
              <a:rPr lang="en-US" sz="2000" i="1" u="none" strike="noStrike" dirty="0">
                <a:solidFill>
                  <a:srgbClr val="002060"/>
                </a:solidFill>
                <a:effectLst/>
                <a:latin typeface="Malgun Gothic" panose="020B0503020000020004" pitchFamily="34" charset="-127"/>
                <a:ea typeface="Malgun Gothic" panose="020B0503020000020004" pitchFamily="34" charset="-127"/>
              </a:rPr>
              <a:t>Harvey Award Book of the Year</a:t>
            </a:r>
          </a:p>
          <a:p>
            <a:pPr marL="457200" rtl="0" fontAlgn="base">
              <a:spcBef>
                <a:spcPts val="0"/>
              </a:spcBef>
              <a:spcAft>
                <a:spcPts val="0"/>
              </a:spcAft>
              <a:buFont typeface="Arial" panose="020B0604020202020204" pitchFamily="34" charset="0"/>
              <a:buChar char="•"/>
            </a:pPr>
            <a:r>
              <a:rPr lang="en-US" sz="2000" b="0" i="0" u="none" strike="noStrike" dirty="0">
                <a:solidFill>
                  <a:srgbClr val="002060"/>
                </a:solidFill>
                <a:effectLst/>
                <a:latin typeface="Malgun Gothic" panose="020B0503020000020004" pitchFamily="34" charset="-127"/>
                <a:ea typeface="Malgun Gothic" panose="020B0503020000020004" pitchFamily="34" charset="-127"/>
              </a:rPr>
              <a:t>New York Times Notable Children's Books of 2018: Young Adult</a:t>
            </a:r>
          </a:p>
          <a:p>
            <a:pPr marL="457200" rtl="0" fontAlgn="base">
              <a:spcBef>
                <a:spcPts val="0"/>
              </a:spcBef>
              <a:spcAft>
                <a:spcPts val="0"/>
              </a:spcAft>
              <a:buFont typeface="Arial" panose="020B0604020202020204" pitchFamily="34" charset="0"/>
              <a:buChar char="•"/>
            </a:pPr>
            <a:r>
              <a:rPr lang="en-US" sz="2000" b="0" i="0" u="none" strike="noStrike" dirty="0">
                <a:solidFill>
                  <a:srgbClr val="002060"/>
                </a:solidFill>
                <a:effectLst/>
                <a:latin typeface="Malgun Gothic" panose="020B0503020000020004" pitchFamily="34" charset="-127"/>
                <a:ea typeface="Malgun Gothic" panose="020B0503020000020004" pitchFamily="34" charset="-127"/>
              </a:rPr>
              <a:t>Time 10 Best Books of 2018 (YA &amp; Children's)</a:t>
            </a:r>
          </a:p>
          <a:p>
            <a:pPr marL="457200" rtl="0" fontAlgn="base">
              <a:spcBef>
                <a:spcPts val="0"/>
              </a:spcBef>
              <a:spcAft>
                <a:spcPts val="0"/>
              </a:spcAft>
              <a:buFont typeface="Arial" panose="020B0604020202020204" pitchFamily="34" charset="0"/>
              <a:buChar char="•"/>
            </a:pPr>
            <a:r>
              <a:rPr lang="en-US" sz="2000" b="0" i="0" u="none" strike="noStrike" dirty="0">
                <a:solidFill>
                  <a:srgbClr val="002060"/>
                </a:solidFill>
                <a:effectLst/>
                <a:latin typeface="Malgun Gothic" panose="020B0503020000020004" pitchFamily="34" charset="-127"/>
                <a:ea typeface="Malgun Gothic" panose="020B0503020000020004" pitchFamily="34" charset="-127"/>
              </a:rPr>
              <a:t>Los Angeles Times Book Prize Finalist, Young Adult</a:t>
            </a:r>
          </a:p>
          <a:p>
            <a:pPr marL="457200" rtl="0" fontAlgn="base">
              <a:spcBef>
                <a:spcPts val="0"/>
              </a:spcBef>
              <a:spcAft>
                <a:spcPts val="0"/>
              </a:spcAft>
              <a:buFont typeface="Arial" panose="020B0604020202020204" pitchFamily="34" charset="0"/>
              <a:buChar char="•"/>
            </a:pPr>
            <a:r>
              <a:rPr lang="en-US" sz="2000" b="0" i="0" u="none" strike="noStrike" dirty="0">
                <a:solidFill>
                  <a:srgbClr val="002060"/>
                </a:solidFill>
                <a:effectLst/>
                <a:latin typeface="Malgun Gothic" panose="020B0503020000020004" pitchFamily="34" charset="-127"/>
                <a:ea typeface="Malgun Gothic" panose="020B0503020000020004" pitchFamily="34" charset="-127"/>
              </a:rPr>
              <a:t>YALSA Nonfiction Finalist</a:t>
            </a:r>
          </a:p>
          <a:p>
            <a:pPr marL="457200" rtl="0" fontAlgn="base">
              <a:spcBef>
                <a:spcPts val="0"/>
              </a:spcBef>
              <a:spcAft>
                <a:spcPts val="0"/>
              </a:spcAft>
              <a:buFont typeface="Arial" panose="020B0604020202020204" pitchFamily="34" charset="0"/>
              <a:buChar char="•"/>
            </a:pPr>
            <a:r>
              <a:rPr lang="en-US" sz="2000" b="0" i="0" u="none" strike="noStrike" dirty="0">
                <a:solidFill>
                  <a:srgbClr val="002060"/>
                </a:solidFill>
                <a:effectLst/>
                <a:latin typeface="Malgun Gothic" panose="020B0503020000020004" pitchFamily="34" charset="-127"/>
                <a:ea typeface="Malgun Gothic" panose="020B0503020000020004" pitchFamily="34" charset="-127"/>
              </a:rPr>
              <a:t>New England Book Award</a:t>
            </a:r>
            <a:endParaRPr lang="en-US" dirty="0">
              <a:solidFill>
                <a:srgbClr val="002060"/>
              </a:solidFill>
              <a:latin typeface="Ink Free" panose="03080402000500000000" pitchFamily="66" charset="0"/>
              <a:ea typeface="Malgun Gothic" panose="020B0503020000020004" pitchFamily="34" charset="-127"/>
            </a:endParaRPr>
          </a:p>
        </p:txBody>
      </p:sp>
      <p:sp>
        <p:nvSpPr>
          <p:cNvPr id="5" name="Content Placeholder 2">
            <a:extLst>
              <a:ext uri="{FF2B5EF4-FFF2-40B4-BE49-F238E27FC236}">
                <a16:creationId xmlns:a16="http://schemas.microsoft.com/office/drawing/2014/main" id="{BBF0FDDF-5954-411A-8F94-B0334CA25930}"/>
              </a:ext>
            </a:extLst>
          </p:cNvPr>
          <p:cNvSpPr txBox="1">
            <a:spLocks/>
          </p:cNvSpPr>
          <p:nvPr/>
        </p:nvSpPr>
        <p:spPr>
          <a:xfrm>
            <a:off x="6888480" y="4897439"/>
            <a:ext cx="4754880" cy="1618932"/>
          </a:xfrm>
          <a:prstGeom prst="rect">
            <a:avLst/>
          </a:prstGeom>
          <a:ln w="38100">
            <a:solidFill>
              <a:srgbClr val="E67D1C"/>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600"/>
              </a:spcAft>
              <a:buNone/>
            </a:pPr>
            <a:r>
              <a:rPr lang="en-US" u="sng" dirty="0">
                <a:solidFill>
                  <a:schemeClr val="accent1">
                    <a:lumMod val="75000"/>
                  </a:schemeClr>
                </a:solidFill>
                <a:latin typeface="Ink Free" panose="03080402000500000000" pitchFamily="66" charset="0"/>
                <a:ea typeface="Malgun Gothic" panose="020B0503020000020004" pitchFamily="34" charset="-127"/>
              </a:rPr>
              <a:t>Other Awards</a:t>
            </a:r>
          </a:p>
          <a:p>
            <a:pPr marL="457200" rtl="0" fontAlgn="base">
              <a:spcBef>
                <a:spcPts val="0"/>
              </a:spcBef>
              <a:spcAft>
                <a:spcPts val="0"/>
              </a:spcAft>
              <a:buFont typeface="Arial" panose="020B0604020202020204" pitchFamily="34" charset="0"/>
              <a:buChar char="•"/>
            </a:pPr>
            <a:r>
              <a:rPr lang="en-US" sz="1800" dirty="0">
                <a:solidFill>
                  <a:srgbClr val="002060"/>
                </a:solidFill>
                <a:latin typeface="Malgun Gothic" panose="020B0503020000020004" pitchFamily="34" charset="-127"/>
                <a:ea typeface="Malgun Gothic" panose="020B0503020000020004" pitchFamily="34" charset="-127"/>
              </a:rPr>
              <a:t>T</a:t>
            </a:r>
            <a:r>
              <a:rPr lang="en-US" sz="1800" b="0" i="0" u="none" strike="noStrike" dirty="0">
                <a:solidFill>
                  <a:srgbClr val="002060"/>
                </a:solidFill>
                <a:effectLst/>
                <a:latin typeface="Malgun Gothic" panose="020B0503020000020004" pitchFamily="34" charset="-127"/>
                <a:ea typeface="Malgun Gothic" panose="020B0503020000020004" pitchFamily="34" charset="-127"/>
              </a:rPr>
              <a:t>wo-time winner- Children’s Choice Book Award for the Third to Fourth Grade Book of the Year</a:t>
            </a:r>
          </a:p>
          <a:p>
            <a:pPr marL="457200" rtl="0" fontAlgn="base">
              <a:spcBef>
                <a:spcPts val="0"/>
              </a:spcBef>
              <a:spcAft>
                <a:spcPts val="0"/>
              </a:spcAft>
              <a:buFont typeface="Arial" panose="020B0604020202020204" pitchFamily="34" charset="0"/>
              <a:buChar char="•"/>
            </a:pPr>
            <a:r>
              <a:rPr lang="en-US" sz="1800" b="0" i="0" u="none" strike="noStrike" dirty="0">
                <a:solidFill>
                  <a:srgbClr val="002060"/>
                </a:solidFill>
                <a:effectLst/>
                <a:latin typeface="Malgun Gothic" panose="020B0503020000020004" pitchFamily="34" charset="-127"/>
                <a:ea typeface="Malgun Gothic" panose="020B0503020000020004" pitchFamily="34" charset="-127"/>
              </a:rPr>
              <a:t>Eisner award nominee</a:t>
            </a:r>
          </a:p>
        </p:txBody>
      </p:sp>
      <p:pic>
        <p:nvPicPr>
          <p:cNvPr id="1026" name="Picture 2" descr="Libraries Present Virtual Discussion With Bestselling Author Jarrett J.  Krosoczka - Montgomery Community Media">
            <a:extLst>
              <a:ext uri="{FF2B5EF4-FFF2-40B4-BE49-F238E27FC236}">
                <a16:creationId xmlns:a16="http://schemas.microsoft.com/office/drawing/2014/main" id="{7074A452-52A5-4A37-AA44-054821739A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187" y="3708775"/>
            <a:ext cx="3637915" cy="2835855"/>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a:extLst>
              <a:ext uri="{FF2B5EF4-FFF2-40B4-BE49-F238E27FC236}">
                <a16:creationId xmlns:a16="http://schemas.microsoft.com/office/drawing/2014/main" id="{1FFE6531-EE75-4A75-9976-4162ACE46954}"/>
              </a:ext>
            </a:extLst>
          </p:cNvPr>
          <p:cNvSpPr txBox="1">
            <a:spLocks/>
          </p:cNvSpPr>
          <p:nvPr/>
        </p:nvSpPr>
        <p:spPr>
          <a:xfrm>
            <a:off x="4139563" y="3809026"/>
            <a:ext cx="2497456" cy="2635352"/>
          </a:xfrm>
          <a:prstGeom prst="rect">
            <a:avLst/>
          </a:prstGeom>
          <a:solidFill>
            <a:srgbClr val="E67D1C">
              <a:alpha val="30000"/>
            </a:srgb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rgbClr val="202122"/>
                </a:solidFill>
                <a:latin typeface="Malgun Gothic" panose="020B0503020000020004" pitchFamily="34" charset="-127"/>
                <a:ea typeface="Malgun Gothic" panose="020B0503020000020004" pitchFamily="34" charset="-127"/>
              </a:rPr>
              <a:t>S</a:t>
            </a:r>
            <a:r>
              <a:rPr lang="en-US" sz="2000" b="0" i="0" dirty="0">
                <a:solidFill>
                  <a:srgbClr val="202122"/>
                </a:solidFill>
                <a:effectLst/>
                <a:latin typeface="Malgun Gothic" panose="020B0503020000020004" pitchFamily="34" charset="-127"/>
                <a:ea typeface="Malgun Gothic" panose="020B0503020000020004" pitchFamily="34" charset="-127"/>
              </a:rPr>
              <a:t>cholarship</a:t>
            </a:r>
          </a:p>
          <a:p>
            <a:r>
              <a:rPr lang="en-US" sz="2000" dirty="0">
                <a:solidFill>
                  <a:srgbClr val="202122"/>
                </a:solidFill>
                <a:latin typeface="Malgun Gothic" panose="020B0503020000020004" pitchFamily="34" charset="-127"/>
                <a:ea typeface="Malgun Gothic" panose="020B0503020000020004" pitchFamily="34" charset="-127"/>
              </a:rPr>
              <a:t>provides tuition help for “</a:t>
            </a:r>
            <a:r>
              <a:rPr lang="en-US" sz="2000" b="0" i="0" dirty="0">
                <a:solidFill>
                  <a:srgbClr val="202122"/>
                </a:solidFill>
                <a:effectLst/>
                <a:latin typeface="Malgun Gothic" panose="020B0503020000020004" pitchFamily="34" charset="-127"/>
                <a:ea typeface="Malgun Gothic" panose="020B0503020000020004" pitchFamily="34" charset="-127"/>
              </a:rPr>
              <a:t>underprivileged children who are in unique familial situations”</a:t>
            </a:r>
          </a:p>
          <a:p>
            <a:r>
              <a:rPr lang="en-US" sz="2000" dirty="0">
                <a:solidFill>
                  <a:srgbClr val="202122"/>
                </a:solidFill>
                <a:latin typeface="Malgun Gothic" panose="020B0503020000020004" pitchFamily="34" charset="-127"/>
                <a:ea typeface="Malgun Gothic" panose="020B0503020000020004" pitchFamily="34" charset="-127"/>
              </a:rPr>
              <a:t>in honor of his late grandfather </a:t>
            </a:r>
            <a:endParaRPr lang="en-US" sz="2400" dirty="0">
              <a:solidFill>
                <a:srgbClr val="002060"/>
              </a:solidFill>
              <a:latin typeface="Malgun Gothic" panose="020B0503020000020004" pitchFamily="34" charset="-127"/>
              <a:ea typeface="Malgun Gothic" panose="020B0503020000020004" pitchFamily="34" charset="-127"/>
            </a:endParaRPr>
          </a:p>
          <a:p>
            <a:endParaRPr lang="en-US" sz="2400" dirty="0">
              <a:solidFill>
                <a:srgbClr val="002060"/>
              </a:solidFill>
              <a:latin typeface="Malgun Gothic" panose="020B0503020000020004" pitchFamily="34" charset="-127"/>
              <a:ea typeface="Malgun Gothic" panose="020B0503020000020004" pitchFamily="34" charset="-127"/>
            </a:endParaRPr>
          </a:p>
          <a:p>
            <a:endParaRPr lang="en-US" sz="2400" dirty="0">
              <a:solidFill>
                <a:srgbClr val="002060"/>
              </a:solidFill>
              <a:latin typeface="Malgun Gothic" panose="020B0503020000020004" pitchFamily="34" charset="-127"/>
              <a:ea typeface="Malgun Gothic" panose="020B0503020000020004" pitchFamily="34" charset="-127"/>
            </a:endParaRPr>
          </a:p>
          <a:p>
            <a:endParaRPr lang="en-US" sz="2400" dirty="0">
              <a:solidFill>
                <a:schemeClr val="accent1">
                  <a:lumMod val="75000"/>
                </a:schemeClr>
              </a:solidFill>
              <a:latin typeface="Malgun Gothic" panose="020B0503020000020004" pitchFamily="34" charset="-127"/>
              <a:ea typeface="Malgun Gothic" panose="020B0503020000020004" pitchFamily="34" charset="-127"/>
            </a:endParaRPr>
          </a:p>
        </p:txBody>
      </p:sp>
    </p:spTree>
    <p:extLst>
      <p:ext uri="{BB962C8B-B14F-4D97-AF65-F5344CB8AC3E}">
        <p14:creationId xmlns:p14="http://schemas.microsoft.com/office/powerpoint/2010/main" val="283090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8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1031684" y="243271"/>
            <a:ext cx="4297326" cy="1325563"/>
          </a:xfrm>
        </p:spPr>
        <p:txBody>
          <a:bodyPr>
            <a:normAutofit/>
          </a:bodyPr>
          <a:lstStyle/>
          <a:p>
            <a:r>
              <a:rPr lang="en-US" sz="4800" b="1" dirty="0">
                <a:solidFill>
                  <a:schemeClr val="accent5">
                    <a:lumMod val="50000"/>
                  </a:schemeClr>
                </a:solidFill>
                <a:latin typeface="Ink Free" panose="03080402000500000000" pitchFamily="66" charset="0"/>
                <a:cs typeface="Cavolini" panose="03000502040302020204" pitchFamily="66" charset="0"/>
              </a:rPr>
              <a:t>Graphic Novels</a:t>
            </a:r>
            <a:endParaRPr lang="en-US" sz="4800" dirty="0">
              <a:solidFill>
                <a:schemeClr val="accent5">
                  <a:lumMod val="50000"/>
                </a:schemeClr>
              </a:solidFill>
            </a:endParaRPr>
          </a:p>
        </p:txBody>
      </p:sp>
      <p:sp>
        <p:nvSpPr>
          <p:cNvPr id="3" name="Content Placeholder 2">
            <a:extLst>
              <a:ext uri="{FF2B5EF4-FFF2-40B4-BE49-F238E27FC236}">
                <a16:creationId xmlns:a16="http://schemas.microsoft.com/office/drawing/2014/main" id="{48A10E1B-4A72-4B6D-B9BC-D5728F769AD4}"/>
              </a:ext>
            </a:extLst>
          </p:cNvPr>
          <p:cNvSpPr>
            <a:spLocks noGrp="1"/>
          </p:cNvSpPr>
          <p:nvPr>
            <p:ph idx="1"/>
          </p:nvPr>
        </p:nvSpPr>
        <p:spPr>
          <a:xfrm>
            <a:off x="873968" y="1462508"/>
            <a:ext cx="4684295" cy="4909445"/>
          </a:xfrm>
          <a:ln w="28575">
            <a:solidFill>
              <a:srgbClr val="E67D1C"/>
            </a:solidFill>
          </a:ln>
        </p:spPr>
        <p:txBody>
          <a:bodyPr anchor="ctr">
            <a:normAutofit fontScale="92500" lnSpcReduction="20000"/>
          </a:bodyPr>
          <a:lstStyle/>
          <a:p>
            <a:pPr marL="0" indent="0">
              <a:buNone/>
            </a:pPr>
            <a:r>
              <a:rPr lang="en-US" b="1" dirty="0">
                <a:solidFill>
                  <a:schemeClr val="accent1">
                    <a:lumMod val="75000"/>
                  </a:schemeClr>
                </a:solidFill>
                <a:latin typeface="Malgun Gothic" panose="020B0503020000020004" pitchFamily="34" charset="-127"/>
                <a:ea typeface="Malgun Gothic" panose="020B0503020000020004" pitchFamily="34" charset="-127"/>
              </a:rPr>
              <a:t>What are they?</a:t>
            </a:r>
          </a:p>
          <a:p>
            <a:pPr marL="0" indent="0">
              <a:lnSpc>
                <a:spcPct val="110000"/>
              </a:lnSpc>
              <a:buNone/>
            </a:pPr>
            <a:r>
              <a:rPr lang="en-US" sz="2400" i="0" dirty="0">
                <a:solidFill>
                  <a:srgbClr val="002060"/>
                </a:solidFill>
                <a:effectLst/>
                <a:latin typeface="Malgun Gothic" panose="020B0503020000020004" pitchFamily="34" charset="-127"/>
                <a:ea typeface="Malgun Gothic" panose="020B0503020000020004" pitchFamily="34" charset="-127"/>
              </a:rPr>
              <a:t>“juxtaposed pictorial and other images in deliberate sequence, intended to convey information and/or to produce an aesthetic response in the viewer”</a:t>
            </a:r>
          </a:p>
          <a:p>
            <a:pPr marL="0" indent="0" algn="r">
              <a:lnSpc>
                <a:spcPct val="110000"/>
              </a:lnSpc>
              <a:spcBef>
                <a:spcPts val="0"/>
              </a:spcBef>
              <a:spcAft>
                <a:spcPts val="1200"/>
              </a:spcAft>
              <a:buNone/>
            </a:pPr>
            <a:r>
              <a:rPr lang="en-US" sz="2400" i="0" dirty="0">
                <a:solidFill>
                  <a:srgbClr val="002060"/>
                </a:solidFill>
                <a:effectLst/>
                <a:latin typeface="Malgun Gothic" panose="020B0503020000020004" pitchFamily="34" charset="-127"/>
                <a:ea typeface="Malgun Gothic" panose="020B0503020000020004" pitchFamily="34" charset="-127"/>
              </a:rPr>
              <a:t>-Scott McCloud</a:t>
            </a:r>
            <a:endParaRPr lang="en-US" sz="2400" dirty="0">
              <a:solidFill>
                <a:srgbClr val="002060"/>
              </a:solidFill>
              <a:latin typeface="Malgun Gothic" panose="020B0503020000020004" pitchFamily="34" charset="-127"/>
              <a:ea typeface="Malgun Gothic" panose="020B0503020000020004" pitchFamily="34" charset="-127"/>
            </a:endParaRPr>
          </a:p>
          <a:p>
            <a:pPr marL="0" indent="0">
              <a:buNone/>
            </a:pPr>
            <a:r>
              <a:rPr lang="en-US" b="1" dirty="0">
                <a:solidFill>
                  <a:schemeClr val="accent1">
                    <a:lumMod val="75000"/>
                  </a:schemeClr>
                </a:solidFill>
                <a:latin typeface="Malgun Gothic" panose="020B0503020000020004" pitchFamily="34" charset="-127"/>
                <a:ea typeface="Malgun Gothic" panose="020B0503020000020004" pitchFamily="34" charset="-127"/>
              </a:rPr>
              <a:t>What’s the controversy?</a:t>
            </a:r>
          </a:p>
          <a:p>
            <a:pPr marL="0" indent="0">
              <a:buNone/>
            </a:pPr>
            <a:r>
              <a:rPr lang="en-US" sz="2400" dirty="0">
                <a:solidFill>
                  <a:srgbClr val="002060"/>
                </a:solidFill>
                <a:latin typeface="Malgun Gothic" panose="020B0503020000020004" pitchFamily="34" charset="-127"/>
                <a:ea typeface="Malgun Gothic" panose="020B0503020000020004" pitchFamily="34" charset="-127"/>
              </a:rPr>
              <a:t>Graphic Novels “are”:</a:t>
            </a:r>
          </a:p>
          <a:p>
            <a:r>
              <a:rPr lang="en-US" sz="2400" dirty="0">
                <a:solidFill>
                  <a:srgbClr val="002060"/>
                </a:solidFill>
                <a:latin typeface="Malgun Gothic" panose="020B0503020000020004" pitchFamily="34" charset="-127"/>
                <a:ea typeface="Malgun Gothic" panose="020B0503020000020004" pitchFamily="34" charset="-127"/>
              </a:rPr>
              <a:t>too easy with pictures</a:t>
            </a:r>
          </a:p>
          <a:p>
            <a:r>
              <a:rPr lang="en-US" sz="2400" dirty="0">
                <a:solidFill>
                  <a:srgbClr val="002060"/>
                </a:solidFill>
                <a:latin typeface="Malgun Gothic" panose="020B0503020000020004" pitchFamily="34" charset="-127"/>
                <a:ea typeface="Malgun Gothic" panose="020B0503020000020004" pitchFamily="34" charset="-127"/>
              </a:rPr>
              <a:t>not real literature</a:t>
            </a:r>
          </a:p>
          <a:p>
            <a:r>
              <a:rPr lang="en-US" sz="2400" dirty="0">
                <a:solidFill>
                  <a:srgbClr val="002060"/>
                </a:solidFill>
                <a:latin typeface="Malgun Gothic" panose="020B0503020000020004" pitchFamily="34" charset="-127"/>
                <a:ea typeface="Malgun Gothic" panose="020B0503020000020004" pitchFamily="34" charset="-127"/>
              </a:rPr>
              <a:t>Doesn’t require same close reading/analysis</a:t>
            </a:r>
          </a:p>
        </p:txBody>
      </p:sp>
      <p:sp>
        <p:nvSpPr>
          <p:cNvPr id="5" name="Content Placeholder 2">
            <a:extLst>
              <a:ext uri="{FF2B5EF4-FFF2-40B4-BE49-F238E27FC236}">
                <a16:creationId xmlns:a16="http://schemas.microsoft.com/office/drawing/2014/main" id="{E745EEC0-7D3F-43B1-A1CF-AEBE7EBD07FA}"/>
              </a:ext>
            </a:extLst>
          </p:cNvPr>
          <p:cNvSpPr txBox="1">
            <a:spLocks/>
          </p:cNvSpPr>
          <p:nvPr/>
        </p:nvSpPr>
        <p:spPr>
          <a:xfrm>
            <a:off x="6546485" y="494226"/>
            <a:ext cx="4771547" cy="5877727"/>
          </a:xfrm>
          <a:prstGeom prst="rect">
            <a:avLst/>
          </a:prstGeom>
          <a:ln w="28575">
            <a:solidFill>
              <a:srgbClr val="E67D1C"/>
            </a:solidFill>
          </a:ln>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b="1" dirty="0">
                <a:solidFill>
                  <a:schemeClr val="accent1">
                    <a:lumMod val="75000"/>
                  </a:schemeClr>
                </a:solidFill>
                <a:latin typeface="Malgun Gothic" panose="020B0503020000020004" pitchFamily="34" charset="-127"/>
                <a:ea typeface="Malgun Gothic" panose="020B0503020000020004" pitchFamily="34" charset="-127"/>
              </a:rPr>
              <a:t>Why Read/Teach Them?</a:t>
            </a:r>
          </a:p>
          <a:p>
            <a:r>
              <a:rPr lang="en-US" sz="2200" dirty="0">
                <a:solidFill>
                  <a:srgbClr val="002060"/>
                </a:solidFill>
                <a:latin typeface="Malgun Gothic" panose="020B0503020000020004" pitchFamily="34" charset="-127"/>
                <a:ea typeface="Malgun Gothic" panose="020B0503020000020004" pitchFamily="34" charset="-127"/>
              </a:rPr>
              <a:t>Accessible to learning, struggling, and reluctant readers</a:t>
            </a:r>
          </a:p>
          <a:p>
            <a:r>
              <a:rPr lang="en-US" sz="2200" dirty="0">
                <a:solidFill>
                  <a:srgbClr val="002060"/>
                </a:solidFill>
                <a:latin typeface="Malgun Gothic" panose="020B0503020000020004" pitchFamily="34" charset="-127"/>
                <a:ea typeface="Malgun Gothic" panose="020B0503020000020004" pitchFamily="34" charset="-127"/>
              </a:rPr>
              <a:t>Ability to discuss various topics with visual context</a:t>
            </a:r>
          </a:p>
          <a:p>
            <a:r>
              <a:rPr lang="en-US" sz="2200" dirty="0">
                <a:solidFill>
                  <a:srgbClr val="002060"/>
                </a:solidFill>
                <a:latin typeface="Malgun Gothic" panose="020B0503020000020004" pitchFamily="34" charset="-127"/>
                <a:ea typeface="Malgun Gothic" panose="020B0503020000020004" pitchFamily="34" charset="-127"/>
              </a:rPr>
              <a:t>Written as complete narratives</a:t>
            </a:r>
          </a:p>
          <a:p>
            <a:pPr>
              <a:spcAft>
                <a:spcPts val="1200"/>
              </a:spcAft>
            </a:pPr>
            <a:r>
              <a:rPr lang="en-US" sz="2200" dirty="0">
                <a:solidFill>
                  <a:srgbClr val="002060"/>
                </a:solidFill>
                <a:latin typeface="Malgun Gothic" panose="020B0503020000020004" pitchFamily="34" charset="-127"/>
                <a:ea typeface="Malgun Gothic" panose="020B0503020000020004" pitchFamily="34" charset="-127"/>
              </a:rPr>
              <a:t>Requires analysis of pictures, text, and both together</a:t>
            </a:r>
          </a:p>
          <a:p>
            <a:pPr marL="0" indent="0">
              <a:buFont typeface="Arial" panose="020B0604020202020204" pitchFamily="34" charset="0"/>
              <a:buNone/>
            </a:pPr>
            <a:r>
              <a:rPr lang="en-US" sz="2600" b="1" dirty="0">
                <a:solidFill>
                  <a:schemeClr val="accent1">
                    <a:lumMod val="75000"/>
                  </a:schemeClr>
                </a:solidFill>
                <a:latin typeface="Malgun Gothic" panose="020B0503020000020004" pitchFamily="34" charset="-127"/>
                <a:ea typeface="Malgun Gothic" panose="020B0503020000020004" pitchFamily="34" charset="-127"/>
              </a:rPr>
              <a:t>What’s Different?</a:t>
            </a:r>
          </a:p>
          <a:p>
            <a:pPr>
              <a:lnSpc>
                <a:spcPct val="120000"/>
              </a:lnSpc>
              <a:spcBef>
                <a:spcPts val="600"/>
              </a:spcBef>
            </a:pPr>
            <a:r>
              <a:rPr lang="en-US" sz="2200" dirty="0">
                <a:solidFill>
                  <a:srgbClr val="002060"/>
                </a:solidFill>
                <a:latin typeface="Malgun Gothic" panose="020B0503020000020004" pitchFamily="34" charset="-127"/>
                <a:ea typeface="Malgun Gothic" panose="020B0503020000020004" pitchFamily="34" charset="-127"/>
              </a:rPr>
              <a:t>Comics- excerpts of serialized narratives, panels</a:t>
            </a:r>
          </a:p>
          <a:p>
            <a:pPr>
              <a:lnSpc>
                <a:spcPct val="120000"/>
              </a:lnSpc>
            </a:pPr>
            <a:r>
              <a:rPr lang="en-US" sz="2200" dirty="0">
                <a:solidFill>
                  <a:srgbClr val="002060"/>
                </a:solidFill>
                <a:latin typeface="Malgun Gothic" panose="020B0503020000020004" pitchFamily="34" charset="-127"/>
                <a:ea typeface="Malgun Gothic" panose="020B0503020000020004" pitchFamily="34" charset="-127"/>
              </a:rPr>
              <a:t>Manga- Japanese texts, strong storylines, slower pacing, read right to left, released in volumes</a:t>
            </a:r>
          </a:p>
        </p:txBody>
      </p:sp>
    </p:spTree>
    <p:extLst>
      <p:ext uri="{BB962C8B-B14F-4D97-AF65-F5344CB8AC3E}">
        <p14:creationId xmlns:p14="http://schemas.microsoft.com/office/powerpoint/2010/main" val="388887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8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838200" y="-75437"/>
            <a:ext cx="10515600" cy="1325563"/>
          </a:xfrm>
        </p:spPr>
        <p:txBody>
          <a:bodyPr/>
          <a:lstStyle/>
          <a:p>
            <a:r>
              <a:rPr lang="en-US" b="1" dirty="0">
                <a:solidFill>
                  <a:schemeClr val="accent5">
                    <a:lumMod val="50000"/>
                  </a:schemeClr>
                </a:solidFill>
                <a:latin typeface="Ink Free" panose="03080402000500000000" pitchFamily="66" charset="0"/>
                <a:cs typeface="Cavolini" panose="03000502040302020204" pitchFamily="66" charset="0"/>
              </a:rPr>
              <a:t>Graphic Novels Can Be (Auto)biographical</a:t>
            </a:r>
            <a:endParaRPr lang="en-US" dirty="0">
              <a:solidFill>
                <a:schemeClr val="accent5">
                  <a:lumMod val="50000"/>
                </a:schemeClr>
              </a:solidFill>
            </a:endParaRPr>
          </a:p>
        </p:txBody>
      </p:sp>
      <p:sp>
        <p:nvSpPr>
          <p:cNvPr id="3" name="Content Placeholder 2">
            <a:extLst>
              <a:ext uri="{FF2B5EF4-FFF2-40B4-BE49-F238E27FC236}">
                <a16:creationId xmlns:a16="http://schemas.microsoft.com/office/drawing/2014/main" id="{48A10E1B-4A72-4B6D-B9BC-D5728F769AD4}"/>
              </a:ext>
            </a:extLst>
          </p:cNvPr>
          <p:cNvSpPr>
            <a:spLocks noGrp="1"/>
          </p:cNvSpPr>
          <p:nvPr>
            <p:ph idx="1"/>
          </p:nvPr>
        </p:nvSpPr>
        <p:spPr>
          <a:xfrm>
            <a:off x="459434" y="1250126"/>
            <a:ext cx="6134406" cy="5261548"/>
          </a:xfrm>
        </p:spPr>
        <p:txBody>
          <a:bodyPr anchor="ctr">
            <a:normAutofit fontScale="92500" lnSpcReduction="10000"/>
          </a:bodyPr>
          <a:lstStyle/>
          <a:p>
            <a:pPr marL="0" indent="0">
              <a:buNone/>
            </a:pPr>
            <a:r>
              <a:rPr lang="en-US" b="1" dirty="0">
                <a:solidFill>
                  <a:schemeClr val="accent1">
                    <a:lumMod val="75000"/>
                  </a:schemeClr>
                </a:solidFill>
                <a:latin typeface="Malgun Gothic" panose="020B0503020000020004" pitchFamily="34" charset="-127"/>
                <a:ea typeface="Malgun Gothic" panose="020B0503020000020004" pitchFamily="34" charset="-127"/>
              </a:rPr>
              <a:t>Why?</a:t>
            </a:r>
          </a:p>
          <a:p>
            <a:r>
              <a:rPr lang="en-US" sz="2400" dirty="0">
                <a:solidFill>
                  <a:srgbClr val="002060"/>
                </a:solidFill>
                <a:latin typeface="Malgun Gothic" panose="020B0503020000020004" pitchFamily="34" charset="-127"/>
                <a:ea typeface="Malgun Gothic" panose="020B0503020000020004" pitchFamily="34" charset="-127"/>
              </a:rPr>
              <a:t>Ability to provide personal images</a:t>
            </a:r>
          </a:p>
          <a:p>
            <a:r>
              <a:rPr lang="en-US" sz="2400" dirty="0">
                <a:solidFill>
                  <a:srgbClr val="002060"/>
                </a:solidFill>
                <a:latin typeface="Malgun Gothic" panose="020B0503020000020004" pitchFamily="34" charset="-127"/>
                <a:ea typeface="Malgun Gothic" panose="020B0503020000020004" pitchFamily="34" charset="-127"/>
              </a:rPr>
              <a:t>Books can be multimodal or multi-genre</a:t>
            </a:r>
          </a:p>
          <a:p>
            <a:pPr>
              <a:spcAft>
                <a:spcPts val="1200"/>
              </a:spcAft>
            </a:pPr>
            <a:r>
              <a:rPr lang="en-US" sz="2400" dirty="0">
                <a:solidFill>
                  <a:srgbClr val="002060"/>
                </a:solidFill>
                <a:latin typeface="Malgun Gothic" panose="020B0503020000020004" pitchFamily="34" charset="-127"/>
                <a:ea typeface="Malgun Gothic" panose="020B0503020000020004" pitchFamily="34" charset="-127"/>
              </a:rPr>
              <a:t>Topics discussed/depicted are unavoidable</a:t>
            </a:r>
          </a:p>
          <a:p>
            <a:pPr marL="0" indent="0">
              <a:buNone/>
            </a:pPr>
            <a:r>
              <a:rPr lang="en-US" b="1" dirty="0">
                <a:solidFill>
                  <a:schemeClr val="accent1">
                    <a:lumMod val="75000"/>
                  </a:schemeClr>
                </a:solidFill>
                <a:latin typeface="Malgun Gothic" panose="020B0503020000020004" pitchFamily="34" charset="-127"/>
                <a:ea typeface="Malgun Gothic" panose="020B0503020000020004" pitchFamily="34" charset="-127"/>
              </a:rPr>
              <a:t>What does this mean?</a:t>
            </a:r>
          </a:p>
          <a:p>
            <a:r>
              <a:rPr lang="en-US" sz="2400" dirty="0">
                <a:solidFill>
                  <a:srgbClr val="002060"/>
                </a:solidFill>
                <a:latin typeface="Malgun Gothic" panose="020B0503020000020004" pitchFamily="34" charset="-127"/>
                <a:ea typeface="Malgun Gothic" panose="020B0503020000020004" pitchFamily="34" charset="-127"/>
              </a:rPr>
              <a:t>Graphic Memoirs = Graphic Novel subgenre</a:t>
            </a:r>
          </a:p>
          <a:p>
            <a:pPr>
              <a:spcAft>
                <a:spcPts val="1200"/>
              </a:spcAft>
            </a:pPr>
            <a:r>
              <a:rPr lang="en-US" sz="2400" dirty="0">
                <a:solidFill>
                  <a:srgbClr val="002060"/>
                </a:solidFill>
                <a:latin typeface="Malgun Gothic" panose="020B0503020000020004" pitchFamily="34" charset="-127"/>
                <a:ea typeface="Malgun Gothic" panose="020B0503020000020004" pitchFamily="34" charset="-127"/>
                <a:sym typeface="Wingdings" panose="05000000000000000000" pitchFamily="2" charset="2"/>
              </a:rPr>
              <a:t>Promotes taking creative risks</a:t>
            </a:r>
            <a:endParaRPr lang="en-US" sz="2400" dirty="0">
              <a:solidFill>
                <a:schemeClr val="accent1">
                  <a:lumMod val="75000"/>
                </a:schemeClr>
              </a:solidFill>
              <a:latin typeface="Malgun Gothic" panose="020B0503020000020004" pitchFamily="34" charset="-127"/>
              <a:ea typeface="Malgun Gothic" panose="020B0503020000020004" pitchFamily="34" charset="-127"/>
            </a:endParaRPr>
          </a:p>
          <a:p>
            <a:pPr marL="0" indent="0">
              <a:buNone/>
            </a:pPr>
            <a:r>
              <a:rPr lang="en-US" b="1" dirty="0">
                <a:solidFill>
                  <a:schemeClr val="accent1">
                    <a:lumMod val="75000"/>
                  </a:schemeClr>
                </a:solidFill>
                <a:latin typeface="Malgun Gothic" panose="020B0503020000020004" pitchFamily="34" charset="-127"/>
                <a:ea typeface="Malgun Gothic" panose="020B0503020000020004" pitchFamily="34" charset="-127"/>
              </a:rPr>
              <a:t>Why is this important?</a:t>
            </a:r>
          </a:p>
          <a:p>
            <a:r>
              <a:rPr lang="en-US" sz="2400" dirty="0">
                <a:solidFill>
                  <a:srgbClr val="002060"/>
                </a:solidFill>
                <a:latin typeface="Malgun Gothic" panose="020B0503020000020004" pitchFamily="34" charset="-127"/>
                <a:ea typeface="Malgun Gothic" panose="020B0503020000020004" pitchFamily="34" charset="-127"/>
              </a:rPr>
              <a:t>Allows readers to connect in ways they might not with just the text</a:t>
            </a:r>
          </a:p>
          <a:p>
            <a:r>
              <a:rPr lang="en-US" sz="2400" dirty="0">
                <a:solidFill>
                  <a:srgbClr val="002060"/>
                </a:solidFill>
                <a:latin typeface="Malgun Gothic" panose="020B0503020000020004" pitchFamily="34" charset="-127"/>
                <a:ea typeface="Malgun Gothic" panose="020B0503020000020004" pitchFamily="34" charset="-127"/>
              </a:rPr>
              <a:t>Graphic Memoirs elevated the status of Graphic Novels (ex. Maus)</a:t>
            </a:r>
          </a:p>
        </p:txBody>
      </p:sp>
      <p:sp>
        <p:nvSpPr>
          <p:cNvPr id="5" name="Content Placeholder 2">
            <a:extLst>
              <a:ext uri="{FF2B5EF4-FFF2-40B4-BE49-F238E27FC236}">
                <a16:creationId xmlns:a16="http://schemas.microsoft.com/office/drawing/2014/main" id="{61A68566-6697-4FAD-8544-9947A431DACE}"/>
              </a:ext>
            </a:extLst>
          </p:cNvPr>
          <p:cNvSpPr txBox="1">
            <a:spLocks/>
          </p:cNvSpPr>
          <p:nvPr/>
        </p:nvSpPr>
        <p:spPr>
          <a:xfrm>
            <a:off x="7185206" y="1477926"/>
            <a:ext cx="4316413" cy="3509711"/>
          </a:xfrm>
          <a:prstGeom prst="rect">
            <a:avLst/>
          </a:prstGeom>
          <a:ln w="38100">
            <a:solidFill>
              <a:srgbClr val="E67D1C"/>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b="1" dirty="0">
                <a:solidFill>
                  <a:schemeClr val="accent1">
                    <a:lumMod val="75000"/>
                  </a:schemeClr>
                </a:solidFill>
                <a:latin typeface="Malgun Gothic" panose="020B0503020000020004" pitchFamily="34" charset="-127"/>
                <a:ea typeface="Malgun Gothic" panose="020B0503020000020004" pitchFamily="34" charset="-127"/>
              </a:rPr>
              <a:t>Example Texts</a:t>
            </a:r>
          </a:p>
          <a:p>
            <a:r>
              <a:rPr lang="en-US" sz="2200" i="1" dirty="0">
                <a:solidFill>
                  <a:srgbClr val="002060"/>
                </a:solidFill>
                <a:latin typeface="Malgun Gothic" panose="020B0503020000020004" pitchFamily="34" charset="-127"/>
                <a:ea typeface="Malgun Gothic" panose="020B0503020000020004" pitchFamily="34" charset="-127"/>
              </a:rPr>
              <a:t>Hey, Kiddo- </a:t>
            </a:r>
            <a:r>
              <a:rPr lang="en-US" sz="2200" dirty="0">
                <a:solidFill>
                  <a:srgbClr val="002060"/>
                </a:solidFill>
                <a:latin typeface="Malgun Gothic" panose="020B0503020000020004" pitchFamily="34" charset="-127"/>
                <a:ea typeface="Malgun Gothic" panose="020B0503020000020004" pitchFamily="34" charset="-127"/>
              </a:rPr>
              <a:t>Jarret J. Krosoczka</a:t>
            </a:r>
          </a:p>
          <a:p>
            <a:r>
              <a:rPr lang="en-US" sz="2200" i="1" dirty="0">
                <a:solidFill>
                  <a:srgbClr val="002060"/>
                </a:solidFill>
                <a:latin typeface="Malgun Gothic" panose="020B0503020000020004" pitchFamily="34" charset="-127"/>
                <a:ea typeface="Malgun Gothic" panose="020B0503020000020004" pitchFamily="34" charset="-127"/>
              </a:rPr>
              <a:t>Maus- </a:t>
            </a:r>
            <a:r>
              <a:rPr lang="en-US" sz="2200" dirty="0">
                <a:solidFill>
                  <a:srgbClr val="002060"/>
                </a:solidFill>
                <a:latin typeface="Malgun Gothic" panose="020B0503020000020004" pitchFamily="34" charset="-127"/>
                <a:ea typeface="Malgun Gothic" panose="020B0503020000020004" pitchFamily="34" charset="-127"/>
              </a:rPr>
              <a:t>Art Spiegelman</a:t>
            </a:r>
          </a:p>
          <a:p>
            <a:r>
              <a:rPr lang="en-US" sz="2200" i="1" dirty="0">
                <a:solidFill>
                  <a:srgbClr val="002060"/>
                </a:solidFill>
                <a:latin typeface="Malgun Gothic" panose="020B0503020000020004" pitchFamily="34" charset="-127"/>
                <a:ea typeface="Malgun Gothic" panose="020B0503020000020004" pitchFamily="34" charset="-127"/>
              </a:rPr>
              <a:t>American Born Chinese – Gene </a:t>
            </a:r>
            <a:r>
              <a:rPr lang="en-US" sz="2200" i="1" dirty="0" err="1">
                <a:solidFill>
                  <a:srgbClr val="002060"/>
                </a:solidFill>
                <a:latin typeface="Malgun Gothic" panose="020B0503020000020004" pitchFamily="34" charset="-127"/>
                <a:ea typeface="Malgun Gothic" panose="020B0503020000020004" pitchFamily="34" charset="-127"/>
              </a:rPr>
              <a:t>Luen</a:t>
            </a:r>
            <a:r>
              <a:rPr lang="en-US" sz="2200" i="1" dirty="0">
                <a:solidFill>
                  <a:srgbClr val="002060"/>
                </a:solidFill>
                <a:latin typeface="Malgun Gothic" panose="020B0503020000020004" pitchFamily="34" charset="-127"/>
                <a:ea typeface="Malgun Gothic" panose="020B0503020000020004" pitchFamily="34" charset="-127"/>
              </a:rPr>
              <a:t> Yang</a:t>
            </a:r>
          </a:p>
          <a:p>
            <a:r>
              <a:rPr lang="en-US" sz="2200" i="1" dirty="0">
                <a:solidFill>
                  <a:srgbClr val="002060"/>
                </a:solidFill>
                <a:latin typeface="Malgun Gothic" panose="020B0503020000020004" pitchFamily="34" charset="-127"/>
                <a:ea typeface="Malgun Gothic" panose="020B0503020000020004" pitchFamily="34" charset="-127"/>
              </a:rPr>
              <a:t>Stitches- </a:t>
            </a:r>
            <a:r>
              <a:rPr lang="en-US" sz="2200" dirty="0">
                <a:solidFill>
                  <a:srgbClr val="002060"/>
                </a:solidFill>
                <a:latin typeface="Malgun Gothic" panose="020B0503020000020004" pitchFamily="34" charset="-127"/>
                <a:ea typeface="Malgun Gothic" panose="020B0503020000020004" pitchFamily="34" charset="-127"/>
              </a:rPr>
              <a:t>David Small’s</a:t>
            </a:r>
            <a:endParaRPr lang="en-US" sz="2200" i="1" dirty="0">
              <a:solidFill>
                <a:srgbClr val="002060"/>
              </a:solidFill>
              <a:latin typeface="Malgun Gothic" panose="020B0503020000020004" pitchFamily="34" charset="-127"/>
              <a:ea typeface="Malgun Gothic" panose="020B0503020000020004" pitchFamily="34" charset="-127"/>
            </a:endParaRPr>
          </a:p>
          <a:p>
            <a:r>
              <a:rPr lang="en-US" sz="2200" i="1" dirty="0">
                <a:solidFill>
                  <a:srgbClr val="002060"/>
                </a:solidFill>
                <a:latin typeface="Malgun Gothic" panose="020B0503020000020004" pitchFamily="34" charset="-127"/>
                <a:ea typeface="Malgun Gothic" panose="020B0503020000020004" pitchFamily="34" charset="-127"/>
              </a:rPr>
              <a:t>Blankets- </a:t>
            </a:r>
            <a:r>
              <a:rPr lang="en-US" sz="2200" dirty="0">
                <a:solidFill>
                  <a:srgbClr val="002060"/>
                </a:solidFill>
                <a:latin typeface="Malgun Gothic" panose="020B0503020000020004" pitchFamily="34" charset="-127"/>
                <a:ea typeface="Malgun Gothic" panose="020B0503020000020004" pitchFamily="34" charset="-127"/>
              </a:rPr>
              <a:t>Craig Thompson</a:t>
            </a:r>
            <a:endParaRPr lang="en-US" sz="2200" i="1" dirty="0">
              <a:solidFill>
                <a:srgbClr val="002060"/>
              </a:solidFill>
              <a:latin typeface="Malgun Gothic" panose="020B0503020000020004" pitchFamily="34" charset="-127"/>
              <a:ea typeface="Malgun Gothic" panose="020B0503020000020004" pitchFamily="34" charset="-127"/>
            </a:endParaRPr>
          </a:p>
          <a:p>
            <a:r>
              <a:rPr lang="en-US" sz="2200" i="1" dirty="0">
                <a:solidFill>
                  <a:srgbClr val="002060"/>
                </a:solidFill>
                <a:latin typeface="Malgun Gothic" panose="020B0503020000020004" pitchFamily="34" charset="-127"/>
                <a:ea typeface="Malgun Gothic" panose="020B0503020000020004" pitchFamily="34" charset="-127"/>
              </a:rPr>
              <a:t>Mom’s Cancer- Brian </a:t>
            </a:r>
            <a:r>
              <a:rPr lang="en-US" sz="2200" i="1" dirty="0" err="1">
                <a:solidFill>
                  <a:srgbClr val="002060"/>
                </a:solidFill>
                <a:latin typeface="Malgun Gothic" panose="020B0503020000020004" pitchFamily="34" charset="-127"/>
                <a:ea typeface="Malgun Gothic" panose="020B0503020000020004" pitchFamily="34" charset="-127"/>
              </a:rPr>
              <a:t>Fies</a:t>
            </a:r>
            <a:endParaRPr lang="en-US" sz="2200" i="1" dirty="0">
              <a:solidFill>
                <a:srgbClr val="002060"/>
              </a:solidFill>
              <a:latin typeface="Malgun Gothic" panose="020B0503020000020004" pitchFamily="34" charset="-127"/>
              <a:ea typeface="Malgun Gothic" panose="020B0503020000020004" pitchFamily="34" charset="-127"/>
            </a:endParaRPr>
          </a:p>
        </p:txBody>
      </p:sp>
      <p:sp>
        <p:nvSpPr>
          <p:cNvPr id="6" name="Content Placeholder 2">
            <a:extLst>
              <a:ext uri="{FF2B5EF4-FFF2-40B4-BE49-F238E27FC236}">
                <a16:creationId xmlns:a16="http://schemas.microsoft.com/office/drawing/2014/main" id="{F6C65B21-2087-4910-B1F8-410686FE154F}"/>
              </a:ext>
            </a:extLst>
          </p:cNvPr>
          <p:cNvSpPr txBox="1">
            <a:spLocks/>
          </p:cNvSpPr>
          <p:nvPr/>
        </p:nvSpPr>
        <p:spPr>
          <a:xfrm>
            <a:off x="6954260" y="5186111"/>
            <a:ext cx="4778306" cy="1325563"/>
          </a:xfrm>
          <a:prstGeom prst="rect">
            <a:avLst/>
          </a:prstGeom>
          <a:ln w="38100">
            <a:solidFill>
              <a:srgbClr val="E67D1C"/>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i="1" dirty="0">
                <a:solidFill>
                  <a:srgbClr val="002060"/>
                </a:solidFill>
                <a:latin typeface="Malgun Gothic" panose="020B0503020000020004" pitchFamily="34" charset="-127"/>
                <a:ea typeface="Malgun Gothic" panose="020B0503020000020004" pitchFamily="34" charset="-127"/>
              </a:rPr>
              <a:t>Flying Kites: </a:t>
            </a:r>
            <a:r>
              <a:rPr lang="en-US" sz="2400" i="1" dirty="0">
                <a:solidFill>
                  <a:srgbClr val="002060"/>
                </a:solidFill>
                <a:effectLst/>
                <a:latin typeface="Malgun Gothic" panose="020B0503020000020004" pitchFamily="34" charset="-127"/>
                <a:ea typeface="Malgun Gothic" panose="020B0503020000020004" pitchFamily="34" charset="-127"/>
              </a:rPr>
              <a:t>A Story of the 2013 California Prison Hunger Strike </a:t>
            </a:r>
            <a:r>
              <a:rPr lang="en-US" sz="2400" dirty="0">
                <a:solidFill>
                  <a:srgbClr val="002060"/>
                </a:solidFill>
                <a:effectLst/>
                <a:latin typeface="Malgun Gothic" panose="020B0503020000020004" pitchFamily="34" charset="-127"/>
                <a:ea typeface="Malgun Gothic" panose="020B0503020000020004" pitchFamily="34" charset="-127"/>
              </a:rPr>
              <a:t>- Stanford Graphic Novel Project</a:t>
            </a:r>
            <a:endParaRPr lang="en-US" sz="2400" i="1" dirty="0">
              <a:solidFill>
                <a:srgbClr val="002060"/>
              </a:solidFill>
              <a:latin typeface="Malgun Gothic" panose="020B0503020000020004" pitchFamily="34" charset="-127"/>
              <a:ea typeface="Malgun Gothic" panose="020B0503020000020004" pitchFamily="34" charset="-127"/>
            </a:endParaRPr>
          </a:p>
        </p:txBody>
      </p:sp>
    </p:spTree>
    <p:extLst>
      <p:ext uri="{BB962C8B-B14F-4D97-AF65-F5344CB8AC3E}">
        <p14:creationId xmlns:p14="http://schemas.microsoft.com/office/powerpoint/2010/main" val="82990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8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838200" y="55998"/>
            <a:ext cx="10515600" cy="795189"/>
          </a:xfrm>
        </p:spPr>
        <p:txBody>
          <a:bodyPr/>
          <a:lstStyle/>
          <a:p>
            <a:pPr algn="ctr"/>
            <a:r>
              <a:rPr lang="en-US" b="1" dirty="0">
                <a:solidFill>
                  <a:schemeClr val="accent5">
                    <a:lumMod val="50000"/>
                  </a:schemeClr>
                </a:solidFill>
                <a:latin typeface="Ink Free" panose="03080402000500000000" pitchFamily="66" charset="0"/>
              </a:rPr>
              <a:t>Other Texts By Krosoczka</a:t>
            </a:r>
          </a:p>
        </p:txBody>
      </p:sp>
      <p:sp>
        <p:nvSpPr>
          <p:cNvPr id="6" name="Text Placeholder 5">
            <a:extLst>
              <a:ext uri="{FF2B5EF4-FFF2-40B4-BE49-F238E27FC236}">
                <a16:creationId xmlns:a16="http://schemas.microsoft.com/office/drawing/2014/main" id="{D1B10395-56DD-4628-824E-AACE9575A1F7}"/>
              </a:ext>
            </a:extLst>
          </p:cNvPr>
          <p:cNvSpPr>
            <a:spLocks noGrp="1"/>
          </p:cNvSpPr>
          <p:nvPr>
            <p:ph type="body" idx="1"/>
          </p:nvPr>
        </p:nvSpPr>
        <p:spPr>
          <a:xfrm>
            <a:off x="8049433" y="797757"/>
            <a:ext cx="3095308" cy="823912"/>
          </a:xfrm>
        </p:spPr>
        <p:txBody>
          <a:bodyPr>
            <a:normAutofit/>
          </a:bodyPr>
          <a:lstStyle/>
          <a:p>
            <a:pPr algn="ctr"/>
            <a:r>
              <a:rPr lang="en-US" sz="3600" dirty="0">
                <a:solidFill>
                  <a:schemeClr val="accent5">
                    <a:lumMod val="50000"/>
                  </a:schemeClr>
                </a:solidFill>
                <a:latin typeface="Ink Free" panose="03080402000500000000" pitchFamily="66" charset="0"/>
                <a:cs typeface="Cavolini" panose="03000502040302020204" pitchFamily="66" charset="0"/>
              </a:rPr>
              <a:t>Middle Grades</a:t>
            </a:r>
            <a:endParaRPr lang="en-US" sz="3600" dirty="0"/>
          </a:p>
        </p:txBody>
      </p:sp>
      <p:sp>
        <p:nvSpPr>
          <p:cNvPr id="8" name="Text Placeholder 7">
            <a:extLst>
              <a:ext uri="{FF2B5EF4-FFF2-40B4-BE49-F238E27FC236}">
                <a16:creationId xmlns:a16="http://schemas.microsoft.com/office/drawing/2014/main" id="{C87F1546-EE16-4E8A-B909-2D79DFCB19F6}"/>
              </a:ext>
            </a:extLst>
          </p:cNvPr>
          <p:cNvSpPr>
            <a:spLocks noGrp="1"/>
          </p:cNvSpPr>
          <p:nvPr>
            <p:ph type="body" sz="quarter" idx="3"/>
          </p:nvPr>
        </p:nvSpPr>
        <p:spPr>
          <a:xfrm>
            <a:off x="8171348" y="2784392"/>
            <a:ext cx="2851468" cy="823912"/>
          </a:xfrm>
        </p:spPr>
        <p:txBody>
          <a:bodyPr>
            <a:normAutofit/>
          </a:bodyPr>
          <a:lstStyle/>
          <a:p>
            <a:pPr algn="ctr"/>
            <a:r>
              <a:rPr lang="en-US" sz="3600" dirty="0">
                <a:solidFill>
                  <a:schemeClr val="accent5">
                    <a:lumMod val="50000"/>
                  </a:schemeClr>
                </a:solidFill>
                <a:latin typeface="Ink Free" panose="03080402000500000000" pitchFamily="66" charset="0"/>
                <a:cs typeface="Cavolini" panose="03000502040302020204" pitchFamily="66" charset="0"/>
              </a:rPr>
              <a:t>Young Adult</a:t>
            </a:r>
            <a:endParaRPr lang="en-US" sz="3600" dirty="0">
              <a:solidFill>
                <a:schemeClr val="accent5">
                  <a:lumMod val="50000"/>
                </a:schemeClr>
              </a:solidFill>
            </a:endParaRPr>
          </a:p>
        </p:txBody>
      </p:sp>
      <p:sp>
        <p:nvSpPr>
          <p:cNvPr id="9" name="Content Placeholder 8">
            <a:extLst>
              <a:ext uri="{FF2B5EF4-FFF2-40B4-BE49-F238E27FC236}">
                <a16:creationId xmlns:a16="http://schemas.microsoft.com/office/drawing/2014/main" id="{BC5CF7A7-7425-4FB4-8C17-63402C024A3B}"/>
              </a:ext>
            </a:extLst>
          </p:cNvPr>
          <p:cNvSpPr>
            <a:spLocks noGrp="1"/>
          </p:cNvSpPr>
          <p:nvPr>
            <p:ph sz="quarter" idx="4"/>
          </p:nvPr>
        </p:nvSpPr>
        <p:spPr>
          <a:xfrm>
            <a:off x="7596954" y="3716976"/>
            <a:ext cx="3976419" cy="1026636"/>
          </a:xfrm>
          <a:ln w="28575">
            <a:solidFill>
              <a:srgbClr val="E67D1C"/>
            </a:solidFill>
          </a:ln>
        </p:spPr>
        <p:txBody>
          <a:bodyPr anchor="ctr">
            <a:normAutofit/>
          </a:bodyPr>
          <a:lstStyle/>
          <a:p>
            <a:r>
              <a:rPr lang="en-US" sz="2200" dirty="0">
                <a:solidFill>
                  <a:srgbClr val="002060"/>
                </a:solidFill>
                <a:latin typeface="Malgun Gothic" panose="020B0503020000020004" pitchFamily="34" charset="-127"/>
                <a:ea typeface="Malgun Gothic" panose="020B0503020000020004" pitchFamily="34" charset="-127"/>
              </a:rPr>
              <a:t>Hey, Kiddo</a:t>
            </a:r>
          </a:p>
          <a:p>
            <a:r>
              <a:rPr lang="en-US" sz="2200" dirty="0">
                <a:solidFill>
                  <a:srgbClr val="002060"/>
                </a:solidFill>
                <a:latin typeface="Malgun Gothic" panose="020B0503020000020004" pitchFamily="34" charset="-127"/>
                <a:ea typeface="Malgun Gothic" panose="020B0503020000020004" pitchFamily="34" charset="-127"/>
              </a:rPr>
              <a:t>Sunshine </a:t>
            </a:r>
            <a:r>
              <a:rPr lang="en-US" sz="2000" dirty="0">
                <a:solidFill>
                  <a:srgbClr val="002060"/>
                </a:solidFill>
                <a:latin typeface="Malgun Gothic" panose="020B0503020000020004" pitchFamily="34" charset="-127"/>
                <a:ea typeface="Malgun Gothic" panose="020B0503020000020004" pitchFamily="34" charset="-127"/>
              </a:rPr>
              <a:t>(not yet published)</a:t>
            </a:r>
          </a:p>
        </p:txBody>
      </p:sp>
      <p:sp>
        <p:nvSpPr>
          <p:cNvPr id="5" name="Title 1">
            <a:extLst>
              <a:ext uri="{FF2B5EF4-FFF2-40B4-BE49-F238E27FC236}">
                <a16:creationId xmlns:a16="http://schemas.microsoft.com/office/drawing/2014/main" id="{690AA68A-A5FE-40B3-B53D-0E873CA16D63}"/>
              </a:ext>
            </a:extLst>
          </p:cNvPr>
          <p:cNvSpPr txBox="1">
            <a:spLocks/>
          </p:cNvSpPr>
          <p:nvPr/>
        </p:nvSpPr>
        <p:spPr>
          <a:xfrm>
            <a:off x="6172200" y="271093"/>
            <a:ext cx="5181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schemeClr val="accent5">
                  <a:lumMod val="50000"/>
                </a:schemeClr>
              </a:solidFill>
            </a:endParaRPr>
          </a:p>
        </p:txBody>
      </p:sp>
      <p:sp>
        <p:nvSpPr>
          <p:cNvPr id="11" name="Content Placeholder 8">
            <a:extLst>
              <a:ext uri="{FF2B5EF4-FFF2-40B4-BE49-F238E27FC236}">
                <a16:creationId xmlns:a16="http://schemas.microsoft.com/office/drawing/2014/main" id="{5ABD9DC4-2723-41FD-9B73-FA717D5115D4}"/>
              </a:ext>
            </a:extLst>
          </p:cNvPr>
          <p:cNvSpPr txBox="1">
            <a:spLocks/>
          </p:cNvSpPr>
          <p:nvPr/>
        </p:nvSpPr>
        <p:spPr>
          <a:xfrm>
            <a:off x="606708" y="1649084"/>
            <a:ext cx="3814823" cy="3094528"/>
          </a:xfrm>
          <a:prstGeom prst="rect">
            <a:avLst/>
          </a:prstGeom>
          <a:ln w="28575">
            <a:solidFill>
              <a:srgbClr val="E67D1C"/>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Good Night, Monkey Boy</a:t>
            </a:r>
          </a:p>
          <a:p>
            <a:pPr>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Lunch Lady (10)</a:t>
            </a:r>
          </a:p>
          <a:p>
            <a:pPr>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Peanut Butter and Jellyfish </a:t>
            </a:r>
            <a:r>
              <a:rPr lang="en-US" sz="2000" dirty="0">
                <a:solidFill>
                  <a:srgbClr val="002060"/>
                </a:solidFill>
                <a:latin typeface="Malgun Gothic" panose="020B0503020000020004" pitchFamily="34" charset="-127"/>
                <a:ea typeface="Malgun Gothic" panose="020B0503020000020004" pitchFamily="34" charset="-127"/>
              </a:rPr>
              <a:t>(animated film)</a:t>
            </a:r>
            <a:endParaRPr lang="en-US" sz="2200" dirty="0">
              <a:solidFill>
                <a:srgbClr val="002060"/>
              </a:solidFill>
              <a:latin typeface="Malgun Gothic" panose="020B0503020000020004" pitchFamily="34" charset="-127"/>
              <a:ea typeface="Malgun Gothic" panose="020B0503020000020004" pitchFamily="34" charset="-127"/>
            </a:endParaRPr>
          </a:p>
          <a:p>
            <a:pPr algn="l">
              <a:lnSpc>
                <a:spcPct val="100000"/>
              </a:lnSpc>
              <a:spcBef>
                <a:spcPts val="0"/>
              </a:spcBef>
              <a:buFont typeface="Arial" panose="020B0604020202020204" pitchFamily="34" charset="0"/>
              <a:buChar char="•"/>
            </a:pPr>
            <a:r>
              <a:rPr lang="en-US" sz="2200" b="0" strike="noStrike" dirty="0">
                <a:solidFill>
                  <a:srgbClr val="002060"/>
                </a:solidFill>
                <a:effectLst/>
                <a:latin typeface="Malgun Gothic" panose="020B0503020000020004" pitchFamily="34" charset="-127"/>
                <a:ea typeface="Malgun Gothic" panose="020B0503020000020004" pitchFamily="34" charset="-127"/>
              </a:rPr>
              <a:t>Bubble Bath Pirates!</a:t>
            </a:r>
            <a:endParaRPr lang="en-US" sz="2200" b="0" dirty="0">
              <a:solidFill>
                <a:srgbClr val="002060"/>
              </a:solidFill>
              <a:effectLst/>
              <a:latin typeface="Malgun Gothic" panose="020B0503020000020004" pitchFamily="34" charset="-127"/>
              <a:ea typeface="Malgun Gothic" panose="020B0503020000020004" pitchFamily="34" charset="-127"/>
            </a:endParaRPr>
          </a:p>
          <a:p>
            <a:pPr algn="l">
              <a:lnSpc>
                <a:spcPct val="100000"/>
              </a:lnSpc>
              <a:spcBef>
                <a:spcPts val="0"/>
              </a:spcBef>
              <a:buFont typeface="Arial" panose="020B0604020202020204" pitchFamily="34" charset="0"/>
              <a:buChar char="•"/>
            </a:pPr>
            <a:r>
              <a:rPr lang="en-US" sz="2200" b="0" strike="noStrike" dirty="0">
                <a:solidFill>
                  <a:srgbClr val="002060"/>
                </a:solidFill>
                <a:effectLst/>
                <a:latin typeface="Malgun Gothic" panose="020B0503020000020004" pitchFamily="34" charset="-127"/>
                <a:ea typeface="Malgun Gothic" panose="020B0503020000020004" pitchFamily="34" charset="-127"/>
              </a:rPr>
              <a:t>Punk Farm</a:t>
            </a:r>
            <a:endParaRPr lang="en-US" sz="2200" b="0" dirty="0">
              <a:solidFill>
                <a:srgbClr val="002060"/>
              </a:solidFill>
              <a:effectLst/>
              <a:latin typeface="Malgun Gothic" panose="020B0503020000020004" pitchFamily="34" charset="-127"/>
              <a:ea typeface="Malgun Gothic" panose="020B0503020000020004" pitchFamily="34" charset="-127"/>
            </a:endParaRPr>
          </a:p>
          <a:p>
            <a:pPr algn="l">
              <a:lnSpc>
                <a:spcPct val="100000"/>
              </a:lnSpc>
              <a:spcBef>
                <a:spcPts val="0"/>
              </a:spcBef>
              <a:buFont typeface="Arial" panose="020B0604020202020204" pitchFamily="34" charset="0"/>
              <a:buChar char="•"/>
            </a:pPr>
            <a:r>
              <a:rPr lang="en-US" sz="2200" b="0" strike="noStrike" dirty="0">
                <a:solidFill>
                  <a:srgbClr val="002060"/>
                </a:solidFill>
                <a:effectLst/>
                <a:latin typeface="Malgun Gothic" panose="020B0503020000020004" pitchFamily="34" charset="-127"/>
                <a:ea typeface="Malgun Gothic" panose="020B0503020000020004" pitchFamily="34" charset="-127"/>
              </a:rPr>
              <a:t>My Buddy, Slug</a:t>
            </a:r>
          </a:p>
          <a:p>
            <a:pPr algn="l">
              <a:lnSpc>
                <a:spcPct val="100000"/>
              </a:lnSpc>
              <a:spcBef>
                <a:spcPts val="0"/>
              </a:spcBef>
              <a:buFont typeface="Arial" panose="020B0604020202020204" pitchFamily="34" charset="0"/>
              <a:buChar char="•"/>
            </a:pPr>
            <a:r>
              <a:rPr lang="en-US" sz="2200" dirty="0">
                <a:solidFill>
                  <a:srgbClr val="002060"/>
                </a:solidFill>
                <a:latin typeface="Malgun Gothic" panose="020B0503020000020004" pitchFamily="34" charset="-127"/>
                <a:ea typeface="Malgun Gothic" panose="020B0503020000020004" pitchFamily="34" charset="-127"/>
              </a:rPr>
              <a:t>Comics Squad (3)</a:t>
            </a:r>
            <a:endParaRPr lang="en-US" sz="2200" b="0" strike="noStrike" dirty="0">
              <a:solidFill>
                <a:srgbClr val="002060"/>
              </a:solidFill>
              <a:effectLst/>
              <a:latin typeface="Malgun Gothic" panose="020B0503020000020004" pitchFamily="34" charset="-127"/>
              <a:ea typeface="Malgun Gothic" panose="020B0503020000020004" pitchFamily="34" charset="-127"/>
            </a:endParaRPr>
          </a:p>
          <a:p>
            <a:pPr algn="l">
              <a:lnSpc>
                <a:spcPct val="100000"/>
              </a:lnSpc>
              <a:spcBef>
                <a:spcPts val="0"/>
              </a:spcBef>
              <a:buFont typeface="Arial" panose="020B0604020202020204" pitchFamily="34" charset="0"/>
              <a:buChar char="•"/>
            </a:pPr>
            <a:r>
              <a:rPr lang="en-US" sz="2200" dirty="0">
                <a:solidFill>
                  <a:srgbClr val="002060"/>
                </a:solidFill>
                <a:latin typeface="Malgun Gothic" panose="020B0503020000020004" pitchFamily="34" charset="-127"/>
                <a:ea typeface="Malgun Gothic" panose="020B0503020000020004" pitchFamily="34" charset="-127"/>
              </a:rPr>
              <a:t>+More</a:t>
            </a:r>
          </a:p>
        </p:txBody>
      </p:sp>
      <p:sp>
        <p:nvSpPr>
          <p:cNvPr id="12" name="Text Placeholder 5">
            <a:extLst>
              <a:ext uri="{FF2B5EF4-FFF2-40B4-BE49-F238E27FC236}">
                <a16:creationId xmlns:a16="http://schemas.microsoft.com/office/drawing/2014/main" id="{4479EE25-DBBD-478B-9FAF-7A60DBB7C6F6}"/>
              </a:ext>
            </a:extLst>
          </p:cNvPr>
          <p:cNvSpPr txBox="1">
            <a:spLocks/>
          </p:cNvSpPr>
          <p:nvPr/>
        </p:nvSpPr>
        <p:spPr>
          <a:xfrm>
            <a:off x="1047259" y="755830"/>
            <a:ext cx="3095308"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3600" dirty="0">
                <a:solidFill>
                  <a:schemeClr val="accent5">
                    <a:lumMod val="50000"/>
                  </a:schemeClr>
                </a:solidFill>
                <a:latin typeface="Ink Free" panose="03080402000500000000" pitchFamily="66" charset="0"/>
                <a:cs typeface="Cavolini" panose="03000502040302020204" pitchFamily="66" charset="0"/>
              </a:rPr>
              <a:t>Younger Texts</a:t>
            </a:r>
            <a:endParaRPr lang="en-US" sz="3600" dirty="0"/>
          </a:p>
        </p:txBody>
      </p:sp>
      <p:sp>
        <p:nvSpPr>
          <p:cNvPr id="15" name="Content Placeholder 8">
            <a:extLst>
              <a:ext uri="{FF2B5EF4-FFF2-40B4-BE49-F238E27FC236}">
                <a16:creationId xmlns:a16="http://schemas.microsoft.com/office/drawing/2014/main" id="{BE62B5B3-976C-4544-BCF2-E024BB93D2BA}"/>
              </a:ext>
            </a:extLst>
          </p:cNvPr>
          <p:cNvSpPr txBox="1">
            <a:spLocks/>
          </p:cNvSpPr>
          <p:nvPr/>
        </p:nvSpPr>
        <p:spPr>
          <a:xfrm>
            <a:off x="7608873" y="1649084"/>
            <a:ext cx="3976419" cy="1026636"/>
          </a:xfrm>
          <a:prstGeom prst="rect">
            <a:avLst/>
          </a:prstGeom>
          <a:ln w="28575">
            <a:solidFill>
              <a:srgbClr val="E67D1C"/>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0" i="0" u="none" strike="noStrike" dirty="0">
                <a:solidFill>
                  <a:srgbClr val="002060"/>
                </a:solidFill>
                <a:effectLst/>
                <a:latin typeface="Malgun Gothic" panose="020B0503020000020004" pitchFamily="34" charset="-127"/>
                <a:ea typeface="Malgun Gothic" panose="020B0503020000020004" pitchFamily="34" charset="-127"/>
              </a:rPr>
              <a:t>Star Wars: Jedi Academy (6)</a:t>
            </a:r>
          </a:p>
          <a:p>
            <a:r>
              <a:rPr lang="en-US" sz="2200" dirty="0">
                <a:solidFill>
                  <a:srgbClr val="002060"/>
                </a:solidFill>
                <a:latin typeface="Malgun Gothic" panose="020B0503020000020004" pitchFamily="34" charset="-127"/>
                <a:ea typeface="Malgun Gothic" panose="020B0503020000020004" pitchFamily="34" charset="-127"/>
              </a:rPr>
              <a:t>Platypus Police Squad (4)</a:t>
            </a:r>
          </a:p>
        </p:txBody>
      </p:sp>
      <p:pic>
        <p:nvPicPr>
          <p:cNvPr id="1026" name="Picture 2" descr="Good Night, Monkey Boy: Krosoczka, Jarrett J., Krosoczka, Jarrett J.:  9780440417989: Amazon.com: Books">
            <a:extLst>
              <a:ext uri="{FF2B5EF4-FFF2-40B4-BE49-F238E27FC236}">
                <a16:creationId xmlns:a16="http://schemas.microsoft.com/office/drawing/2014/main" id="{90610BDB-D8A7-4CFA-953F-4E424FAAB4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8191" y="1276722"/>
            <a:ext cx="2143124" cy="23011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mazon.com: Punk Farm (Punk Farm Books): 9780440417934: Krosoczka, Jarrett  J.: Books">
            <a:extLst>
              <a:ext uri="{FF2B5EF4-FFF2-40B4-BE49-F238E27FC236}">
                <a16:creationId xmlns:a16="http://schemas.microsoft.com/office/drawing/2014/main" id="{4B0636CD-0148-48EE-8787-8BEE2DDD60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708" y="4897140"/>
            <a:ext cx="1803239" cy="18032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unch Lady and the Cyborg Substitute: Lunch Lady #1: Jarrett J. Krosoczka:  9780375846830: Amazon.com: Books">
            <a:extLst>
              <a:ext uri="{FF2B5EF4-FFF2-40B4-BE49-F238E27FC236}">
                <a16:creationId xmlns:a16="http://schemas.microsoft.com/office/drawing/2014/main" id="{A64A2F07-4D3A-4D26-88F7-4209A26CD1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4437" y="3716976"/>
            <a:ext cx="2143124" cy="27246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unk Farm on Tour | Penguin Random House International Sales">
            <a:extLst>
              <a:ext uri="{FF2B5EF4-FFF2-40B4-BE49-F238E27FC236}">
                <a16:creationId xmlns:a16="http://schemas.microsoft.com/office/drawing/2014/main" id="{55C521EE-C8DF-4D2C-BA60-64AF2C19AC1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8292" y="4897140"/>
            <a:ext cx="1803239" cy="181128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tar Wars: Jedi Academy (Star Wars: Jedi Academy #1): Brown, Jeffrey,  Brown, Jeffrey: 8601404247811: Amazon.com: Books">
            <a:extLst>
              <a:ext uri="{FF2B5EF4-FFF2-40B4-BE49-F238E27FC236}">
                <a16:creationId xmlns:a16="http://schemas.microsoft.com/office/drawing/2014/main" id="{11759428-7688-45F7-BDB5-2D7A31B0777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17471"/>
          <a:stretch/>
        </p:blipFill>
        <p:spPr bwMode="auto">
          <a:xfrm>
            <a:off x="7935006" y="4852284"/>
            <a:ext cx="1544659" cy="185736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tar Wars: Jedi Academy, Return of the Padawan (Book 2) - Kindle edition by  Brown, Jeffrey, Brown, Jeffrey. Children Kindle eBooks @ Amazon.com.">
            <a:extLst>
              <a:ext uri="{FF2B5EF4-FFF2-40B4-BE49-F238E27FC236}">
                <a16:creationId xmlns:a16="http://schemas.microsoft.com/office/drawing/2014/main" id="{E5EF7A45-23B0-405A-AD5A-4C1DD74031A1}"/>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4981" b="10925"/>
          <a:stretch/>
        </p:blipFill>
        <p:spPr bwMode="auto">
          <a:xfrm>
            <a:off x="9680307" y="4843018"/>
            <a:ext cx="1464434" cy="1857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216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628399" y="430451"/>
            <a:ext cx="10515600" cy="1089052"/>
          </a:xfrm>
        </p:spPr>
        <p:txBody>
          <a:bodyPr>
            <a:normAutofit/>
          </a:bodyPr>
          <a:lstStyle/>
          <a:p>
            <a:pPr algn="ctr"/>
            <a:r>
              <a:rPr lang="en-US" sz="5400" b="1" dirty="0">
                <a:solidFill>
                  <a:srgbClr val="A4D76B"/>
                </a:solidFill>
                <a:latin typeface="Ink Free" panose="03080402000500000000" pitchFamily="66" charset="0"/>
              </a:rPr>
              <a:t>Hey, Kiddo – Who is it for &amp; Why?</a:t>
            </a:r>
          </a:p>
        </p:txBody>
      </p:sp>
      <p:sp>
        <p:nvSpPr>
          <p:cNvPr id="7" name="Content Placeholder 6">
            <a:extLst>
              <a:ext uri="{FF2B5EF4-FFF2-40B4-BE49-F238E27FC236}">
                <a16:creationId xmlns:a16="http://schemas.microsoft.com/office/drawing/2014/main" id="{A05ABB79-D986-44FD-951B-29653E598D15}"/>
              </a:ext>
            </a:extLst>
          </p:cNvPr>
          <p:cNvSpPr>
            <a:spLocks noGrp="1"/>
          </p:cNvSpPr>
          <p:nvPr>
            <p:ph sz="half" idx="2"/>
          </p:nvPr>
        </p:nvSpPr>
        <p:spPr>
          <a:xfrm>
            <a:off x="417819" y="1860691"/>
            <a:ext cx="5398096" cy="4155109"/>
          </a:xfrm>
        </p:spPr>
        <p:txBody>
          <a:bodyPr>
            <a:noAutofit/>
          </a:bodyPr>
          <a:lstStyle/>
          <a:p>
            <a:pPr>
              <a:lnSpc>
                <a:spcPct val="100000"/>
              </a:lnSpc>
            </a:pPr>
            <a:r>
              <a:rPr lang="en-US" sz="2200" dirty="0">
                <a:solidFill>
                  <a:schemeClr val="bg1"/>
                </a:solidFill>
                <a:latin typeface="Malgun Gothic" panose="020B0503020000020004" pitchFamily="34" charset="-127"/>
                <a:ea typeface="Malgun Gothic" panose="020B0503020000020004" pitchFamily="34" charset="-127"/>
              </a:rPr>
              <a:t>Suggested either: 12+ or 14+</a:t>
            </a:r>
          </a:p>
          <a:p>
            <a:pPr>
              <a:lnSpc>
                <a:spcPct val="100000"/>
              </a:lnSpc>
            </a:pPr>
            <a:r>
              <a:rPr lang="en-US" sz="2200" dirty="0">
                <a:solidFill>
                  <a:schemeClr val="bg1"/>
                </a:solidFill>
                <a:latin typeface="Malgun Gothic" panose="020B0503020000020004" pitchFamily="34" charset="-127"/>
                <a:ea typeface="Malgun Gothic" panose="020B0503020000020004" pitchFamily="34" charset="-127"/>
              </a:rPr>
              <a:t>Challenged</a:t>
            </a:r>
          </a:p>
          <a:p>
            <a:pPr lvl="1">
              <a:lnSpc>
                <a:spcPct val="100000"/>
              </a:lnSpc>
              <a:spcBef>
                <a:spcPts val="0"/>
              </a:spcBef>
            </a:pPr>
            <a:r>
              <a:rPr lang="en-US" sz="2000" dirty="0">
                <a:solidFill>
                  <a:schemeClr val="bg1"/>
                </a:solidFill>
                <a:latin typeface="Malgun Gothic" panose="020B0503020000020004" pitchFamily="34" charset="-127"/>
                <a:ea typeface="Malgun Gothic" panose="020B0503020000020004" pitchFamily="34" charset="-127"/>
              </a:rPr>
              <a:t>By Parents in Iowa </a:t>
            </a:r>
          </a:p>
          <a:p>
            <a:pPr lvl="1">
              <a:lnSpc>
                <a:spcPct val="100000"/>
              </a:lnSpc>
              <a:spcBef>
                <a:spcPts val="0"/>
              </a:spcBef>
              <a:spcAft>
                <a:spcPts val="1200"/>
              </a:spcAft>
            </a:pPr>
            <a:r>
              <a:rPr lang="en-US" sz="2000" dirty="0">
                <a:solidFill>
                  <a:schemeClr val="bg1"/>
                </a:solidFill>
                <a:latin typeface="Malgun Gothic" panose="020B0503020000020004" pitchFamily="34" charset="-127"/>
                <a:ea typeface="Malgun Gothic" panose="020B0503020000020004" pitchFamily="34" charset="-127"/>
              </a:rPr>
              <a:t>For “excessive vulgarity”</a:t>
            </a:r>
          </a:p>
          <a:p>
            <a:pPr>
              <a:lnSpc>
                <a:spcPct val="100000"/>
              </a:lnSpc>
              <a:spcBef>
                <a:spcPts val="0"/>
              </a:spcBef>
            </a:pPr>
            <a:r>
              <a:rPr lang="en-US" sz="2200" dirty="0">
                <a:solidFill>
                  <a:schemeClr val="bg1"/>
                </a:solidFill>
                <a:latin typeface="Malgun Gothic" panose="020B0503020000020004" pitchFamily="34" charset="-127"/>
                <a:ea typeface="Malgun Gothic" panose="020B0503020000020004" pitchFamily="34" charset="-127"/>
              </a:rPr>
              <a:t>Challenger – language is disturbing, not the message</a:t>
            </a:r>
          </a:p>
          <a:p>
            <a:pPr lvl="1">
              <a:lnSpc>
                <a:spcPct val="100000"/>
              </a:lnSpc>
              <a:spcAft>
                <a:spcPts val="1200"/>
              </a:spcAft>
            </a:pPr>
            <a:r>
              <a:rPr lang="en-US" sz="2200" dirty="0">
                <a:solidFill>
                  <a:schemeClr val="bg1"/>
                </a:solidFill>
                <a:latin typeface="Malgun Gothic" panose="020B0503020000020004" pitchFamily="34" charset="-127"/>
                <a:ea typeface="Malgun Gothic" panose="020B0503020000020004" pitchFamily="34" charset="-127"/>
              </a:rPr>
              <a:t>"If my student walked into the principal's office and called any teacher one of these names, they'd be disciplined immediately… So why is it okay for them to read it?"</a:t>
            </a:r>
          </a:p>
        </p:txBody>
      </p:sp>
      <p:sp>
        <p:nvSpPr>
          <p:cNvPr id="9" name="Content Placeholder 8">
            <a:extLst>
              <a:ext uri="{FF2B5EF4-FFF2-40B4-BE49-F238E27FC236}">
                <a16:creationId xmlns:a16="http://schemas.microsoft.com/office/drawing/2014/main" id="{BC5CF7A7-7425-4FB4-8C17-63402C024A3B}"/>
              </a:ext>
            </a:extLst>
          </p:cNvPr>
          <p:cNvSpPr>
            <a:spLocks noGrp="1"/>
          </p:cNvSpPr>
          <p:nvPr>
            <p:ph sz="quarter" idx="4"/>
          </p:nvPr>
        </p:nvSpPr>
        <p:spPr>
          <a:xfrm>
            <a:off x="6376086" y="1757744"/>
            <a:ext cx="5272213" cy="4669805"/>
          </a:xfrm>
        </p:spPr>
        <p:txBody>
          <a:bodyPr>
            <a:noAutofit/>
          </a:bodyPr>
          <a:lstStyle/>
          <a:p>
            <a:pPr marL="0" indent="0" algn="r">
              <a:lnSpc>
                <a:spcPct val="120000"/>
              </a:lnSpc>
              <a:spcAft>
                <a:spcPts val="1200"/>
              </a:spcAft>
              <a:buNone/>
            </a:pPr>
            <a:r>
              <a:rPr lang="en-US" sz="2200" i="1" u="sng" dirty="0">
                <a:solidFill>
                  <a:schemeClr val="bg1"/>
                </a:solidFill>
                <a:latin typeface="Malgun Gothic" panose="020B0503020000020004" pitchFamily="34" charset="-127"/>
                <a:ea typeface="Malgun Gothic" panose="020B0503020000020004" pitchFamily="34" charset="-127"/>
              </a:rPr>
              <a:t>Due to…</a:t>
            </a:r>
            <a:r>
              <a:rPr lang="en-US" sz="2200" i="1" dirty="0">
                <a:solidFill>
                  <a:schemeClr val="bg1"/>
                </a:solidFill>
                <a:latin typeface="Malgun Gothic" panose="020B0503020000020004" pitchFamily="34" charset="-127"/>
                <a:ea typeface="Malgun Gothic" panose="020B0503020000020004" pitchFamily="34" charset="-127"/>
              </a:rPr>
              <a:t> </a:t>
            </a:r>
            <a:r>
              <a:rPr lang="en-US" sz="2200" dirty="0">
                <a:solidFill>
                  <a:schemeClr val="bg1"/>
                </a:solidFill>
                <a:latin typeface="Malgun Gothic" panose="020B0503020000020004" pitchFamily="34" charset="-127"/>
                <a:ea typeface="Malgun Gothic" panose="020B0503020000020004" pitchFamily="34" charset="-127"/>
              </a:rPr>
              <a:t>“</a:t>
            </a:r>
            <a:r>
              <a:rPr lang="en-US" sz="2200" b="0" i="0" dirty="0">
                <a:solidFill>
                  <a:schemeClr val="bg1"/>
                </a:solidFill>
                <a:effectLst/>
                <a:latin typeface="Malgun Gothic" panose="020B0503020000020004" pitchFamily="34" charset="-127"/>
                <a:ea typeface="Malgun Gothic" panose="020B0503020000020004" pitchFamily="34" charset="-127"/>
              </a:rPr>
              <a:t>inappropriate words, inappropriate behaviors, sex, drugs, alcohol, stealing, infidelity, and murder”</a:t>
            </a:r>
            <a:endParaRPr lang="en-US" sz="2200" dirty="0">
              <a:solidFill>
                <a:schemeClr val="bg1"/>
              </a:solidFill>
              <a:latin typeface="Malgun Gothic" panose="020B0503020000020004" pitchFamily="34" charset="-127"/>
              <a:ea typeface="Malgun Gothic" panose="020B0503020000020004" pitchFamily="34" charset="-127"/>
            </a:endParaRPr>
          </a:p>
          <a:p>
            <a:pPr marL="0" indent="0" algn="r">
              <a:lnSpc>
                <a:spcPct val="120000"/>
              </a:lnSpc>
              <a:spcAft>
                <a:spcPts val="1200"/>
              </a:spcAft>
              <a:buNone/>
            </a:pPr>
            <a:r>
              <a:rPr lang="en-US" sz="2200" i="1" u="sng" dirty="0">
                <a:solidFill>
                  <a:schemeClr val="bg1"/>
                </a:solidFill>
                <a:latin typeface="Malgun Gothic" panose="020B0503020000020004" pitchFamily="34" charset="-127"/>
                <a:ea typeface="Malgun Gothic" panose="020B0503020000020004" pitchFamily="34" charset="-127"/>
              </a:rPr>
              <a:t>But…</a:t>
            </a:r>
            <a:r>
              <a:rPr lang="en-US" sz="2200" dirty="0">
                <a:solidFill>
                  <a:schemeClr val="bg1"/>
                </a:solidFill>
                <a:latin typeface="Malgun Gothic" panose="020B0503020000020004" pitchFamily="34" charset="-127"/>
                <a:ea typeface="Malgun Gothic" panose="020B0503020000020004" pitchFamily="34" charset="-127"/>
              </a:rPr>
              <a:t> “These are all things that Krosoczka was mindful of, which is why he did not write it for the very young.”</a:t>
            </a:r>
          </a:p>
          <a:p>
            <a:pPr marL="0" indent="0" algn="r">
              <a:lnSpc>
                <a:spcPct val="120000"/>
              </a:lnSpc>
              <a:spcAft>
                <a:spcPts val="1200"/>
              </a:spcAft>
              <a:buNone/>
            </a:pPr>
            <a:r>
              <a:rPr lang="en-US" sz="2200" dirty="0">
                <a:solidFill>
                  <a:schemeClr val="bg1"/>
                </a:solidFill>
                <a:latin typeface="Malgun Gothic" panose="020B0503020000020004" pitchFamily="34" charset="-127"/>
                <a:ea typeface="Malgun Gothic" panose="020B0503020000020004" pitchFamily="34" charset="-127"/>
              </a:rPr>
              <a:t>“</a:t>
            </a:r>
            <a:r>
              <a:rPr lang="en-US" sz="2200" b="0" i="0" dirty="0">
                <a:solidFill>
                  <a:schemeClr val="bg1"/>
                </a:solidFill>
                <a:effectLst/>
                <a:latin typeface="Malgun Gothic" panose="020B0503020000020004" pitchFamily="34" charset="-127"/>
                <a:ea typeface="Malgun Gothic" panose="020B0503020000020004" pitchFamily="34" charset="-127"/>
              </a:rPr>
              <a:t>It is unfortunate that this book was challenged. This is a very real issue that is impacting more and more children.”</a:t>
            </a:r>
            <a:endParaRPr lang="en-US" sz="2200" dirty="0">
              <a:solidFill>
                <a:schemeClr val="bg1"/>
              </a:solidFill>
              <a:latin typeface="Malgun Gothic" panose="020B0503020000020004" pitchFamily="34" charset="-127"/>
              <a:ea typeface="Malgun Gothic" panose="020B0503020000020004" pitchFamily="34" charset="-127"/>
            </a:endParaRPr>
          </a:p>
        </p:txBody>
      </p:sp>
      <p:sp>
        <p:nvSpPr>
          <p:cNvPr id="5" name="Title 1">
            <a:extLst>
              <a:ext uri="{FF2B5EF4-FFF2-40B4-BE49-F238E27FC236}">
                <a16:creationId xmlns:a16="http://schemas.microsoft.com/office/drawing/2014/main" id="{690AA68A-A5FE-40B3-B53D-0E873CA16D63}"/>
              </a:ext>
            </a:extLst>
          </p:cNvPr>
          <p:cNvSpPr txBox="1">
            <a:spLocks/>
          </p:cNvSpPr>
          <p:nvPr/>
        </p:nvSpPr>
        <p:spPr>
          <a:xfrm>
            <a:off x="6172200" y="313623"/>
            <a:ext cx="5181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schemeClr val="accent5">
                  <a:lumMod val="50000"/>
                </a:schemeClr>
              </a:solidFill>
            </a:endParaRPr>
          </a:p>
        </p:txBody>
      </p:sp>
      <p:cxnSp>
        <p:nvCxnSpPr>
          <p:cNvPr id="4" name="Straight Connector 3">
            <a:extLst>
              <a:ext uri="{FF2B5EF4-FFF2-40B4-BE49-F238E27FC236}">
                <a16:creationId xmlns:a16="http://schemas.microsoft.com/office/drawing/2014/main" id="{94D31400-30C9-48A9-A720-41225854215A}"/>
              </a:ext>
            </a:extLst>
          </p:cNvPr>
          <p:cNvCxnSpPr>
            <a:cxnSpLocks/>
          </p:cNvCxnSpPr>
          <p:nvPr/>
        </p:nvCxnSpPr>
        <p:spPr>
          <a:xfrm>
            <a:off x="6096000" y="1636331"/>
            <a:ext cx="0" cy="4603831"/>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67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838199" y="190500"/>
            <a:ext cx="10515600" cy="1325563"/>
          </a:xfrm>
        </p:spPr>
        <p:txBody>
          <a:bodyPr>
            <a:normAutofit/>
          </a:bodyPr>
          <a:lstStyle/>
          <a:p>
            <a:r>
              <a:rPr lang="en-US" sz="4800" b="1" dirty="0">
                <a:solidFill>
                  <a:srgbClr val="A4D76B"/>
                </a:solidFill>
                <a:latin typeface="Ink Free" panose="03080402000500000000" pitchFamily="66" charset="0"/>
                <a:cs typeface="Cavolini" panose="03000502040302020204" pitchFamily="66" charset="0"/>
              </a:rPr>
              <a:t>Selected Quotes</a:t>
            </a:r>
            <a:endParaRPr lang="en-US" sz="4800" dirty="0">
              <a:solidFill>
                <a:srgbClr val="A4D76B"/>
              </a:solidFill>
            </a:endParaRPr>
          </a:p>
        </p:txBody>
      </p:sp>
      <p:sp>
        <p:nvSpPr>
          <p:cNvPr id="4" name="Content Placeholder 2">
            <a:extLst>
              <a:ext uri="{FF2B5EF4-FFF2-40B4-BE49-F238E27FC236}">
                <a16:creationId xmlns:a16="http://schemas.microsoft.com/office/drawing/2014/main" id="{E4E114E3-53B0-4187-A61F-68E80EE8CFA9}"/>
              </a:ext>
            </a:extLst>
          </p:cNvPr>
          <p:cNvSpPr txBox="1">
            <a:spLocks/>
          </p:cNvSpPr>
          <p:nvPr/>
        </p:nvSpPr>
        <p:spPr>
          <a:xfrm>
            <a:off x="679307" y="1376363"/>
            <a:ext cx="10191893" cy="1938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200" b="0" i="0" dirty="0">
                <a:solidFill>
                  <a:schemeClr val="bg1"/>
                </a:solidFill>
                <a:effectLst/>
                <a:latin typeface="Roboto" panose="02000000000000000000" pitchFamily="2" charset="0"/>
              </a:rPr>
              <a:t>“There are a lot of empty plots at the bottom of the hill. Maybe that’s where I will go someday. It would only make sense for me to end up near them—they raised me, after all. And my mother? Who knows where she’ll end up. Honestly, it’s surprising that she isn’t here already. And my father? Who knows if I’ll ever even meet the guy before either of us make it to the grave.” </a:t>
            </a:r>
            <a:r>
              <a:rPr lang="en-US" sz="2200" b="0" i="1" dirty="0">
                <a:solidFill>
                  <a:schemeClr val="bg1"/>
                </a:solidFill>
                <a:effectLst/>
                <a:latin typeface="Roboto" panose="02000000000000000000" pitchFamily="2" charset="0"/>
              </a:rPr>
              <a:t>(Prologue, P. 11)</a:t>
            </a:r>
          </a:p>
          <a:p>
            <a:pPr>
              <a:lnSpc>
                <a:spcPct val="100000"/>
              </a:lnSpc>
              <a:spcBef>
                <a:spcPts val="0"/>
              </a:spcBef>
            </a:pPr>
            <a:endParaRPr lang="en-US" sz="2200" i="1" dirty="0">
              <a:solidFill>
                <a:schemeClr val="bg1"/>
              </a:solidFill>
              <a:latin typeface="Roboto" panose="02000000000000000000" pitchFamily="2" charset="0"/>
            </a:endParaRPr>
          </a:p>
          <a:p>
            <a:pPr marL="0" indent="0">
              <a:lnSpc>
                <a:spcPct val="100000"/>
              </a:lnSpc>
              <a:spcBef>
                <a:spcPts val="0"/>
              </a:spcBef>
              <a:buNone/>
            </a:pPr>
            <a:endParaRPr lang="en-US" sz="2200" b="0" i="1" dirty="0">
              <a:solidFill>
                <a:schemeClr val="bg1"/>
              </a:solidFill>
              <a:effectLst/>
              <a:latin typeface="Roboto" panose="02000000000000000000" pitchFamily="2" charset="0"/>
            </a:endParaRPr>
          </a:p>
          <a:p>
            <a:pPr marL="0" indent="0">
              <a:lnSpc>
                <a:spcPct val="100000"/>
              </a:lnSpc>
              <a:spcBef>
                <a:spcPts val="0"/>
              </a:spcBef>
              <a:buNone/>
            </a:pPr>
            <a:endParaRPr lang="en-US" sz="2200" dirty="0">
              <a:solidFill>
                <a:schemeClr val="bg1"/>
              </a:solidFill>
              <a:latin typeface="Malgun Gothic" panose="020B0503020000020004" pitchFamily="34" charset="-127"/>
              <a:ea typeface="Malgun Gothic" panose="020B0503020000020004" pitchFamily="34" charset="-127"/>
            </a:endParaRPr>
          </a:p>
        </p:txBody>
      </p:sp>
      <p:sp>
        <p:nvSpPr>
          <p:cNvPr id="5" name="Content Placeholder 2">
            <a:extLst>
              <a:ext uri="{FF2B5EF4-FFF2-40B4-BE49-F238E27FC236}">
                <a16:creationId xmlns:a16="http://schemas.microsoft.com/office/drawing/2014/main" id="{0DD59064-02E8-45AE-A17D-6ECA37CC4224}"/>
              </a:ext>
            </a:extLst>
          </p:cNvPr>
          <p:cNvSpPr txBox="1">
            <a:spLocks/>
          </p:cNvSpPr>
          <p:nvPr/>
        </p:nvSpPr>
        <p:spPr>
          <a:xfrm>
            <a:off x="679307" y="3441700"/>
            <a:ext cx="10204593" cy="27273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200" dirty="0">
                <a:solidFill>
                  <a:schemeClr val="bg1"/>
                </a:solidFill>
                <a:latin typeface="Malgun Gothic" panose="020B0503020000020004" pitchFamily="34" charset="-127"/>
                <a:ea typeface="Malgun Gothic" panose="020B0503020000020004" pitchFamily="34" charset="-127"/>
              </a:rPr>
              <a:t>“None of us are dead yet. But it’s unavoidable in the end.” </a:t>
            </a:r>
            <a:r>
              <a:rPr lang="en-US" sz="2200" i="1" dirty="0">
                <a:solidFill>
                  <a:schemeClr val="bg1"/>
                </a:solidFill>
                <a:latin typeface="Malgun Gothic" panose="020B0503020000020004" pitchFamily="34" charset="-127"/>
                <a:ea typeface="Malgun Gothic" panose="020B0503020000020004" pitchFamily="34" charset="-127"/>
              </a:rPr>
              <a:t>(Prologue, P. 9)</a:t>
            </a:r>
          </a:p>
          <a:p>
            <a:pPr>
              <a:lnSpc>
                <a:spcPct val="100000"/>
              </a:lnSpc>
              <a:spcBef>
                <a:spcPts val="0"/>
              </a:spcBef>
            </a:pPr>
            <a:endParaRPr lang="en-US" sz="2200" i="1" dirty="0">
              <a:solidFill>
                <a:schemeClr val="bg1"/>
              </a:solidFill>
              <a:latin typeface="Malgun Gothic" panose="020B0503020000020004" pitchFamily="34" charset="-127"/>
              <a:ea typeface="Malgun Gothic" panose="020B0503020000020004" pitchFamily="34" charset="-127"/>
            </a:endParaRPr>
          </a:p>
          <a:p>
            <a:pPr>
              <a:lnSpc>
                <a:spcPct val="100000"/>
              </a:lnSpc>
              <a:spcBef>
                <a:spcPts val="0"/>
              </a:spcBef>
            </a:pPr>
            <a:r>
              <a:rPr lang="en-US" sz="2200" dirty="0">
                <a:solidFill>
                  <a:schemeClr val="bg1"/>
                </a:solidFill>
                <a:latin typeface="Malgun Gothic" panose="020B0503020000020004" pitchFamily="34" charset="-127"/>
                <a:ea typeface="Malgun Gothic" panose="020B0503020000020004" pitchFamily="34" charset="-127"/>
              </a:rPr>
              <a:t>“When you don’t see your mom that much, you treasure anything that she gives you” </a:t>
            </a:r>
            <a:r>
              <a:rPr lang="en-US" sz="2200" i="1" dirty="0">
                <a:solidFill>
                  <a:schemeClr val="bg1"/>
                </a:solidFill>
                <a:latin typeface="Malgun Gothic" panose="020B0503020000020004" pitchFamily="34" charset="-127"/>
                <a:ea typeface="Malgun Gothic" panose="020B0503020000020004" pitchFamily="34" charset="-127"/>
              </a:rPr>
              <a:t>(Ch. 3, P. 84)</a:t>
            </a:r>
          </a:p>
          <a:p>
            <a:pPr>
              <a:lnSpc>
                <a:spcPct val="100000"/>
              </a:lnSpc>
              <a:spcBef>
                <a:spcPts val="0"/>
              </a:spcBef>
            </a:pPr>
            <a:endParaRPr lang="en-US" sz="2200" dirty="0">
              <a:solidFill>
                <a:schemeClr val="bg1"/>
              </a:solidFill>
              <a:latin typeface="Malgun Gothic" panose="020B0503020000020004" pitchFamily="34" charset="-127"/>
              <a:ea typeface="Malgun Gothic" panose="020B0503020000020004" pitchFamily="34" charset="-127"/>
            </a:endParaRPr>
          </a:p>
          <a:p>
            <a:pPr>
              <a:lnSpc>
                <a:spcPct val="100000"/>
              </a:lnSpc>
              <a:spcBef>
                <a:spcPts val="0"/>
              </a:spcBef>
            </a:pPr>
            <a:r>
              <a:rPr lang="en-US" sz="2200" dirty="0">
                <a:solidFill>
                  <a:schemeClr val="bg1"/>
                </a:solidFill>
                <a:latin typeface="Malgun Gothic" panose="020B0503020000020004" pitchFamily="34" charset="-127"/>
                <a:ea typeface="Malgun Gothic" panose="020B0503020000020004" pitchFamily="34" charset="-127"/>
              </a:rPr>
              <a:t>“My mom didn’t even come around for my birthdays… I always felt the void Leslie’s absence created” </a:t>
            </a:r>
            <a:r>
              <a:rPr lang="en-US" sz="2200" i="1" dirty="0">
                <a:solidFill>
                  <a:schemeClr val="bg1"/>
                </a:solidFill>
                <a:latin typeface="Malgun Gothic" panose="020B0503020000020004" pitchFamily="34" charset="-127"/>
                <a:ea typeface="Malgun Gothic" panose="020B0503020000020004" pitchFamily="34" charset="-127"/>
              </a:rPr>
              <a:t>(Ch. 3, P. 92-93)</a:t>
            </a:r>
            <a:endParaRPr lang="en-US" sz="2200" dirty="0">
              <a:solidFill>
                <a:schemeClr val="bg1"/>
              </a:solidFill>
              <a:latin typeface="Malgun Gothic" panose="020B0503020000020004" pitchFamily="34" charset="-127"/>
              <a:ea typeface="Malgun Gothic" panose="020B0503020000020004" pitchFamily="34" charset="-127"/>
            </a:endParaRPr>
          </a:p>
          <a:p>
            <a:pPr>
              <a:spcBef>
                <a:spcPts val="0"/>
              </a:spcBef>
            </a:pPr>
            <a:endParaRPr lang="en-US" sz="2200" dirty="0">
              <a:solidFill>
                <a:schemeClr val="bg1"/>
              </a:solidFill>
              <a:latin typeface="Malgun Gothic" panose="020B0503020000020004" pitchFamily="34" charset="-127"/>
              <a:ea typeface="Malgun Gothic" panose="020B0503020000020004" pitchFamily="34" charset="-127"/>
            </a:endParaRPr>
          </a:p>
        </p:txBody>
      </p:sp>
      <p:cxnSp>
        <p:nvCxnSpPr>
          <p:cNvPr id="6" name="Straight Connector 5">
            <a:extLst>
              <a:ext uri="{FF2B5EF4-FFF2-40B4-BE49-F238E27FC236}">
                <a16:creationId xmlns:a16="http://schemas.microsoft.com/office/drawing/2014/main" id="{89A93387-6807-4C39-8EC9-B5E1181ACA02}"/>
              </a:ext>
            </a:extLst>
          </p:cNvPr>
          <p:cNvCxnSpPr/>
          <p:nvPr/>
        </p:nvCxnSpPr>
        <p:spPr>
          <a:xfrm>
            <a:off x="679307" y="3314700"/>
            <a:ext cx="10204593" cy="0"/>
          </a:xfrm>
          <a:prstGeom prst="line">
            <a:avLst/>
          </a:prstGeom>
          <a:ln w="38100">
            <a:solidFill>
              <a:srgbClr val="EF802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8593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838200" y="436776"/>
            <a:ext cx="10515600" cy="1074857"/>
          </a:xfrm>
        </p:spPr>
        <p:txBody>
          <a:bodyPr/>
          <a:lstStyle/>
          <a:p>
            <a:r>
              <a:rPr lang="en-US" sz="4800" b="1" dirty="0">
                <a:solidFill>
                  <a:srgbClr val="A4D76B"/>
                </a:solidFill>
                <a:latin typeface="Ink Free" panose="03080402000500000000" pitchFamily="66" charset="0"/>
                <a:cs typeface="Cavolini" panose="03000502040302020204" pitchFamily="66" charset="0"/>
              </a:rPr>
              <a:t>Censorship</a:t>
            </a:r>
            <a:endParaRPr lang="en-US" dirty="0">
              <a:solidFill>
                <a:srgbClr val="A4D76B"/>
              </a:solidFill>
            </a:endParaRPr>
          </a:p>
        </p:txBody>
      </p:sp>
      <p:sp>
        <p:nvSpPr>
          <p:cNvPr id="3" name="Content Placeholder 2">
            <a:extLst>
              <a:ext uri="{FF2B5EF4-FFF2-40B4-BE49-F238E27FC236}">
                <a16:creationId xmlns:a16="http://schemas.microsoft.com/office/drawing/2014/main" id="{48A10E1B-4A72-4B6D-B9BC-D5728F769AD4}"/>
              </a:ext>
            </a:extLst>
          </p:cNvPr>
          <p:cNvSpPr>
            <a:spLocks noGrp="1"/>
          </p:cNvSpPr>
          <p:nvPr>
            <p:ph idx="1"/>
          </p:nvPr>
        </p:nvSpPr>
        <p:spPr>
          <a:xfrm>
            <a:off x="5504597" y="974204"/>
            <a:ext cx="5849203" cy="2412098"/>
          </a:xfrm>
          <a:ln w="38100">
            <a:solidFill>
              <a:srgbClr val="E67D1C"/>
            </a:solidFill>
          </a:ln>
        </p:spPr>
        <p:txBody>
          <a:bodyPr>
            <a:normAutofit/>
          </a:bodyPr>
          <a:lstStyle/>
          <a:p>
            <a:pPr marL="0" indent="0" algn="ctr" rtl="0">
              <a:lnSpc>
                <a:spcPct val="100000"/>
              </a:lnSpc>
              <a:spcBef>
                <a:spcPts val="0"/>
              </a:spcBef>
              <a:spcAft>
                <a:spcPts val="0"/>
              </a:spcAft>
              <a:buNone/>
            </a:pPr>
            <a:r>
              <a:rPr lang="en-US" sz="2400" i="0" u="none" strike="noStrike" dirty="0">
                <a:solidFill>
                  <a:schemeClr val="bg1"/>
                </a:solidFill>
                <a:effectLst/>
                <a:latin typeface="Malgun Gothic" panose="020B0503020000020004" pitchFamily="34" charset="-127"/>
                <a:ea typeface="Malgun Gothic" panose="020B0503020000020004" pitchFamily="34" charset="-127"/>
              </a:rPr>
              <a:t>“There are books for young people that hold difficult truths</a:t>
            </a:r>
            <a:r>
              <a:rPr lang="en-US" sz="2400" dirty="0">
                <a:solidFill>
                  <a:schemeClr val="bg1"/>
                </a:solidFill>
                <a:latin typeface="Malgun Gothic" panose="020B0503020000020004" pitchFamily="34" charset="-127"/>
                <a:ea typeface="Malgun Gothic" panose="020B0503020000020004" pitchFamily="34" charset="-127"/>
              </a:rPr>
              <a:t>… </a:t>
            </a:r>
            <a:r>
              <a:rPr lang="en-US" sz="2400" i="0" u="none" strike="noStrike" dirty="0">
                <a:solidFill>
                  <a:schemeClr val="bg1"/>
                </a:solidFill>
                <a:effectLst/>
                <a:latin typeface="Malgun Gothic" panose="020B0503020000020004" pitchFamily="34" charset="-127"/>
                <a:ea typeface="Malgun Gothic" panose="020B0503020000020004" pitchFamily="34" charset="-127"/>
              </a:rPr>
              <a:t>I didn’t pull any punches because of one simple realization: </a:t>
            </a:r>
            <a:r>
              <a:rPr lang="en-US" sz="2400" b="1" i="0" u="none" strike="noStrike" dirty="0">
                <a:solidFill>
                  <a:schemeClr val="bg1"/>
                </a:solidFill>
                <a:effectLst/>
                <a:latin typeface="Malgun Gothic" panose="020B0503020000020004" pitchFamily="34" charset="-127"/>
                <a:ea typeface="Malgun Gothic" panose="020B0503020000020004" pitchFamily="34" charset="-127"/>
              </a:rPr>
              <a:t>There are difficult truths in our books because there are difficult truths in children’s lives</a:t>
            </a:r>
            <a:r>
              <a:rPr lang="en-US" sz="2400" b="1" dirty="0">
                <a:solidFill>
                  <a:schemeClr val="bg1"/>
                </a:solidFill>
                <a:latin typeface="Malgun Gothic" panose="020B0503020000020004" pitchFamily="34" charset="-127"/>
                <a:ea typeface="Malgun Gothic" panose="020B0503020000020004" pitchFamily="34" charset="-127"/>
              </a:rPr>
              <a:t>.</a:t>
            </a:r>
            <a:r>
              <a:rPr lang="en-US" sz="2400" i="0" u="none" strike="noStrike" dirty="0">
                <a:solidFill>
                  <a:schemeClr val="bg1"/>
                </a:solidFill>
                <a:effectLst/>
                <a:latin typeface="Malgun Gothic" panose="020B0503020000020004" pitchFamily="34" charset="-127"/>
                <a:ea typeface="Malgun Gothic" panose="020B0503020000020004" pitchFamily="34" charset="-127"/>
              </a:rPr>
              <a:t>”</a:t>
            </a:r>
          </a:p>
        </p:txBody>
      </p:sp>
      <p:sp>
        <p:nvSpPr>
          <p:cNvPr id="4" name="Content Placeholder 2">
            <a:extLst>
              <a:ext uri="{FF2B5EF4-FFF2-40B4-BE49-F238E27FC236}">
                <a16:creationId xmlns:a16="http://schemas.microsoft.com/office/drawing/2014/main" id="{E89CD502-C0A8-49D4-A5BA-4A5E874B5C3D}"/>
              </a:ext>
            </a:extLst>
          </p:cNvPr>
          <p:cNvSpPr txBox="1">
            <a:spLocks/>
          </p:cNvSpPr>
          <p:nvPr/>
        </p:nvSpPr>
        <p:spPr>
          <a:xfrm>
            <a:off x="688075" y="1770652"/>
            <a:ext cx="4246729" cy="3836015"/>
          </a:xfrm>
          <a:prstGeom prst="rect">
            <a:avLst/>
          </a:prstGeom>
          <a:ln w="38100">
            <a:solidFill>
              <a:srgbClr val="A4D76B"/>
            </a:solidFill>
          </a:ln>
        </p:spPr>
        <p:txBody>
          <a:bodyPr vert="horz" lIns="91440" tIns="45720" rIns="91440" bIns="4572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Wingdings" panose="05000000000000000000" pitchFamily="2" charset="2"/>
              <a:buChar char="Ø"/>
            </a:pPr>
            <a:r>
              <a:rPr lang="en-US" sz="2600" dirty="0">
                <a:solidFill>
                  <a:schemeClr val="bg1"/>
                </a:solidFill>
                <a:latin typeface="Malgun Gothic" panose="020B0503020000020004" pitchFamily="34" charset="-127"/>
                <a:ea typeface="Malgun Gothic" panose="020B0503020000020004" pitchFamily="34" charset="-127"/>
              </a:rPr>
              <a:t> Maus was challenged for inappropriate depictions</a:t>
            </a:r>
          </a:p>
          <a:p>
            <a:pPr>
              <a:lnSpc>
                <a:spcPct val="100000"/>
              </a:lnSpc>
              <a:buFont typeface="Wingdings" panose="05000000000000000000" pitchFamily="2" charset="2"/>
              <a:buChar char="Ø"/>
            </a:pPr>
            <a:r>
              <a:rPr lang="en-US" sz="2600" dirty="0">
                <a:solidFill>
                  <a:schemeClr val="bg1"/>
                </a:solidFill>
                <a:latin typeface="Malgun Gothic" panose="020B0503020000020004" pitchFamily="34" charset="-127"/>
                <a:ea typeface="Malgun Gothic" panose="020B0503020000020004" pitchFamily="34" charset="-127"/>
              </a:rPr>
              <a:t> The Will Smith slap was censored, but not on Japanese television</a:t>
            </a:r>
          </a:p>
          <a:p>
            <a:pPr>
              <a:lnSpc>
                <a:spcPct val="100000"/>
              </a:lnSpc>
              <a:spcBef>
                <a:spcPts val="600"/>
              </a:spcBef>
              <a:spcAft>
                <a:spcPts val="1200"/>
              </a:spcAft>
              <a:buFont typeface="Wingdings" panose="05000000000000000000" pitchFamily="2" charset="2"/>
              <a:buChar char="Ø"/>
            </a:pPr>
            <a:r>
              <a:rPr lang="en-US" sz="2600" dirty="0">
                <a:solidFill>
                  <a:schemeClr val="bg1"/>
                </a:solidFill>
                <a:latin typeface="Malgun Gothic" panose="020B0503020000020004" pitchFamily="34" charset="-127"/>
                <a:ea typeface="Malgun Gothic" panose="020B0503020000020004" pitchFamily="34" charset="-127"/>
              </a:rPr>
              <a:t> Classic texts are often censored/challenged, but modern texts are as well</a:t>
            </a:r>
          </a:p>
          <a:p>
            <a:pPr marL="0" indent="0" algn="ctr">
              <a:lnSpc>
                <a:spcPct val="110000"/>
              </a:lnSpc>
              <a:spcBef>
                <a:spcPts val="1200"/>
              </a:spcBef>
              <a:buFont typeface="Arial" panose="020B0604020202020204" pitchFamily="34" charset="0"/>
              <a:buNone/>
            </a:pPr>
            <a:r>
              <a:rPr lang="en-US" sz="2400" i="1" dirty="0">
                <a:solidFill>
                  <a:schemeClr val="bg1"/>
                </a:solidFill>
                <a:latin typeface="Malgun Gothic" panose="020B0503020000020004" pitchFamily="34" charset="-127"/>
                <a:ea typeface="Malgun Gothic" panose="020B0503020000020004" pitchFamily="34" charset="-127"/>
              </a:rPr>
              <a:t>So… tell me what you think</a:t>
            </a:r>
          </a:p>
        </p:txBody>
      </p:sp>
      <p:sp>
        <p:nvSpPr>
          <p:cNvPr id="5" name="Content Placeholder 2">
            <a:extLst>
              <a:ext uri="{FF2B5EF4-FFF2-40B4-BE49-F238E27FC236}">
                <a16:creationId xmlns:a16="http://schemas.microsoft.com/office/drawing/2014/main" id="{BCDF9213-9533-4C5A-BE9C-A65657C0F41E}"/>
              </a:ext>
            </a:extLst>
          </p:cNvPr>
          <p:cNvSpPr txBox="1">
            <a:spLocks/>
          </p:cNvSpPr>
          <p:nvPr/>
        </p:nvSpPr>
        <p:spPr>
          <a:xfrm>
            <a:off x="5504597" y="3688660"/>
            <a:ext cx="5849203" cy="2412098"/>
          </a:xfrm>
          <a:prstGeom prst="rect">
            <a:avLst/>
          </a:prstGeom>
          <a:ln w="38100">
            <a:solidFill>
              <a:srgbClr val="E67D1C"/>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US" sz="2400" dirty="0">
                <a:solidFill>
                  <a:schemeClr val="bg1"/>
                </a:solidFill>
                <a:latin typeface="Malgun Gothic" panose="020B0503020000020004" pitchFamily="34" charset="-127"/>
                <a:ea typeface="Malgun Gothic" panose="020B0503020000020004" pitchFamily="34" charset="-127"/>
              </a:rPr>
              <a:t>“It certainly isn’t up to me to tell parents what their child should and shouldn’t read, but I do know this: There are some very difficult and inconvenient topics our children are going to face in real life.” </a:t>
            </a:r>
          </a:p>
        </p:txBody>
      </p:sp>
    </p:spTree>
    <p:extLst>
      <p:ext uri="{BB962C8B-B14F-4D97-AF65-F5344CB8AC3E}">
        <p14:creationId xmlns:p14="http://schemas.microsoft.com/office/powerpoint/2010/main" val="407827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8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BD8-21F2-4C0D-A0C0-F7F6DF4A7CEC}"/>
              </a:ext>
            </a:extLst>
          </p:cNvPr>
          <p:cNvSpPr>
            <a:spLocks noGrp="1"/>
          </p:cNvSpPr>
          <p:nvPr>
            <p:ph type="title"/>
          </p:nvPr>
        </p:nvSpPr>
        <p:spPr>
          <a:xfrm>
            <a:off x="574391" y="506570"/>
            <a:ext cx="2392680" cy="1991678"/>
          </a:xfrm>
        </p:spPr>
        <p:txBody>
          <a:bodyPr>
            <a:normAutofit/>
          </a:bodyPr>
          <a:lstStyle/>
          <a:p>
            <a:pPr algn="ctr">
              <a:spcAft>
                <a:spcPts val="1200"/>
              </a:spcAft>
            </a:pPr>
            <a:r>
              <a:rPr lang="en-US" b="1" dirty="0">
                <a:solidFill>
                  <a:schemeClr val="accent5">
                    <a:lumMod val="50000"/>
                  </a:schemeClr>
                </a:solidFill>
                <a:latin typeface="Ink Free" panose="03080402000500000000" pitchFamily="66" charset="0"/>
                <a:cs typeface="Cavolini" panose="03000502040302020204" pitchFamily="66" charset="0"/>
              </a:rPr>
              <a:t>Sunshine</a:t>
            </a:r>
            <a:br>
              <a:rPr lang="en-US" b="1" dirty="0">
                <a:solidFill>
                  <a:schemeClr val="accent5">
                    <a:lumMod val="50000"/>
                  </a:schemeClr>
                </a:solidFill>
                <a:latin typeface="Ink Free" panose="03080402000500000000" pitchFamily="66" charset="0"/>
                <a:cs typeface="Cavolini" panose="03000502040302020204" pitchFamily="66" charset="0"/>
              </a:rPr>
            </a:br>
            <a:r>
              <a:rPr lang="en-US" sz="3200" b="1" dirty="0">
                <a:solidFill>
                  <a:schemeClr val="accent5">
                    <a:lumMod val="50000"/>
                  </a:schemeClr>
                </a:solidFill>
                <a:latin typeface="Ink Free" panose="03080402000500000000" pitchFamily="66" charset="0"/>
                <a:cs typeface="Cavolini" panose="03000502040302020204" pitchFamily="66" charset="0"/>
              </a:rPr>
              <a:t>(not yet released)</a:t>
            </a:r>
            <a:endParaRPr lang="en-US" dirty="0">
              <a:solidFill>
                <a:schemeClr val="accent5">
                  <a:lumMod val="50000"/>
                </a:schemeClr>
              </a:solidFill>
            </a:endParaRPr>
          </a:p>
        </p:txBody>
      </p:sp>
      <p:sp>
        <p:nvSpPr>
          <p:cNvPr id="3" name="Content Placeholder 2">
            <a:extLst>
              <a:ext uri="{FF2B5EF4-FFF2-40B4-BE49-F238E27FC236}">
                <a16:creationId xmlns:a16="http://schemas.microsoft.com/office/drawing/2014/main" id="{48A10E1B-4A72-4B6D-B9BC-D5728F769AD4}"/>
              </a:ext>
            </a:extLst>
          </p:cNvPr>
          <p:cNvSpPr>
            <a:spLocks noGrp="1"/>
          </p:cNvSpPr>
          <p:nvPr>
            <p:ph idx="1"/>
          </p:nvPr>
        </p:nvSpPr>
        <p:spPr>
          <a:xfrm>
            <a:off x="381701" y="3037840"/>
            <a:ext cx="5460299" cy="3519804"/>
          </a:xfrm>
          <a:ln w="28575">
            <a:solidFill>
              <a:srgbClr val="E67D1C"/>
            </a:solidFill>
          </a:ln>
        </p:spPr>
        <p:txBody>
          <a:bodyPr>
            <a:normAutofit/>
          </a:bodyPr>
          <a:lstStyle/>
          <a:p>
            <a:pPr rtl="0">
              <a:lnSpc>
                <a:spcPct val="120000"/>
              </a:lnSpc>
              <a:spcBef>
                <a:spcPts val="0"/>
              </a:spcBef>
              <a:spcAft>
                <a:spcPts val="0"/>
              </a:spcAft>
            </a:pPr>
            <a:r>
              <a:rPr lang="en-US" sz="2400" b="0" i="0" u="none" strike="noStrike" dirty="0">
                <a:solidFill>
                  <a:srgbClr val="002060"/>
                </a:solidFill>
                <a:effectLst/>
                <a:latin typeface="Malgun Gothic" panose="020B0503020000020004" pitchFamily="34" charset="-127"/>
                <a:ea typeface="Malgun Gothic" panose="020B0503020000020004" pitchFamily="34" charset="-127"/>
              </a:rPr>
              <a:t>NOT a sequel to Hey, Kiddo</a:t>
            </a:r>
          </a:p>
          <a:p>
            <a:pPr lvl="1">
              <a:lnSpc>
                <a:spcPct val="120000"/>
              </a:lnSpc>
              <a:spcBef>
                <a:spcPts val="0"/>
              </a:spcBef>
            </a:pPr>
            <a:r>
              <a:rPr lang="en-US" sz="2300" dirty="0">
                <a:solidFill>
                  <a:srgbClr val="002060"/>
                </a:solidFill>
                <a:latin typeface="Malgun Gothic" panose="020B0503020000020004" pitchFamily="34" charset="-127"/>
                <a:ea typeface="Malgun Gothic" panose="020B0503020000020004" pitchFamily="34" charset="-127"/>
              </a:rPr>
              <a:t>Story stands on its own</a:t>
            </a:r>
          </a:p>
          <a:p>
            <a:pPr lvl="1">
              <a:lnSpc>
                <a:spcPct val="120000"/>
              </a:lnSpc>
              <a:spcBef>
                <a:spcPts val="0"/>
              </a:spcBef>
            </a:pPr>
            <a:r>
              <a:rPr lang="en-US" sz="2300" dirty="0">
                <a:solidFill>
                  <a:srgbClr val="002060"/>
                </a:solidFill>
                <a:latin typeface="Malgun Gothic" panose="020B0503020000020004" pitchFamily="34" charset="-127"/>
                <a:ea typeface="Malgun Gothic" panose="020B0503020000020004" pitchFamily="34" charset="-127"/>
              </a:rPr>
              <a:t>Deepens readers connection and understanding of gap in the story</a:t>
            </a:r>
          </a:p>
          <a:p>
            <a:pPr>
              <a:lnSpc>
                <a:spcPct val="120000"/>
              </a:lnSpc>
              <a:spcBef>
                <a:spcPts val="0"/>
              </a:spcBef>
            </a:pPr>
            <a:r>
              <a:rPr lang="en-US" sz="2400" dirty="0">
                <a:solidFill>
                  <a:srgbClr val="002060"/>
                </a:solidFill>
                <a:latin typeface="Malgun Gothic" panose="020B0503020000020004" pitchFamily="34" charset="-127"/>
                <a:ea typeface="Malgun Gothic" panose="020B0503020000020004" pitchFamily="34" charset="-127"/>
              </a:rPr>
              <a:t>How to read with </a:t>
            </a:r>
            <a:r>
              <a:rPr lang="en-US" sz="2400" i="1" dirty="0">
                <a:solidFill>
                  <a:srgbClr val="002060"/>
                </a:solidFill>
                <a:latin typeface="Malgun Gothic" panose="020B0503020000020004" pitchFamily="34" charset="-127"/>
                <a:ea typeface="Malgun Gothic" panose="020B0503020000020004" pitchFamily="34" charset="-127"/>
              </a:rPr>
              <a:t>Hey, Kiddo</a:t>
            </a:r>
            <a:endParaRPr lang="en-US" sz="2400" dirty="0">
              <a:solidFill>
                <a:srgbClr val="002060"/>
              </a:solidFill>
              <a:latin typeface="Malgun Gothic" panose="020B0503020000020004" pitchFamily="34" charset="-127"/>
              <a:ea typeface="Malgun Gothic" panose="020B0503020000020004" pitchFamily="34" charset="-127"/>
            </a:endParaRPr>
          </a:p>
          <a:p>
            <a:pPr lvl="1">
              <a:lnSpc>
                <a:spcPct val="120000"/>
              </a:lnSpc>
              <a:spcBef>
                <a:spcPts val="0"/>
              </a:spcBef>
            </a:pPr>
            <a:r>
              <a:rPr lang="en-US" sz="2300" dirty="0">
                <a:solidFill>
                  <a:srgbClr val="002060"/>
                </a:solidFill>
                <a:latin typeface="Malgun Gothic" panose="020B0503020000020004" pitchFamily="34" charset="-127"/>
                <a:ea typeface="Malgun Gothic" panose="020B0503020000020004" pitchFamily="34" charset="-127"/>
              </a:rPr>
              <a:t>Read up to page 262</a:t>
            </a:r>
            <a:endParaRPr lang="en-US" sz="2300" i="1" dirty="0">
              <a:solidFill>
                <a:srgbClr val="002060"/>
              </a:solidFill>
              <a:latin typeface="Malgun Gothic" panose="020B0503020000020004" pitchFamily="34" charset="-127"/>
              <a:ea typeface="Malgun Gothic" panose="020B0503020000020004" pitchFamily="34" charset="-127"/>
            </a:endParaRPr>
          </a:p>
          <a:p>
            <a:pPr lvl="1">
              <a:lnSpc>
                <a:spcPct val="120000"/>
              </a:lnSpc>
              <a:spcBef>
                <a:spcPts val="0"/>
              </a:spcBef>
            </a:pPr>
            <a:r>
              <a:rPr lang="en-US" sz="2300" dirty="0">
                <a:solidFill>
                  <a:srgbClr val="002060"/>
                </a:solidFill>
                <a:latin typeface="Malgun Gothic" panose="020B0503020000020004" pitchFamily="34" charset="-127"/>
                <a:ea typeface="Malgun Gothic" panose="020B0503020000020004" pitchFamily="34" charset="-127"/>
              </a:rPr>
              <a:t>Read </a:t>
            </a:r>
            <a:r>
              <a:rPr lang="en-US" sz="2300" i="1" dirty="0">
                <a:solidFill>
                  <a:srgbClr val="002060"/>
                </a:solidFill>
                <a:latin typeface="Malgun Gothic" panose="020B0503020000020004" pitchFamily="34" charset="-127"/>
                <a:ea typeface="Malgun Gothic" panose="020B0503020000020004" pitchFamily="34" charset="-127"/>
              </a:rPr>
              <a:t>Sunshine</a:t>
            </a:r>
          </a:p>
          <a:p>
            <a:pPr lvl="1">
              <a:lnSpc>
                <a:spcPct val="120000"/>
              </a:lnSpc>
              <a:spcBef>
                <a:spcPts val="0"/>
              </a:spcBef>
            </a:pPr>
            <a:r>
              <a:rPr lang="en-US" sz="2300" dirty="0">
                <a:solidFill>
                  <a:srgbClr val="002060"/>
                </a:solidFill>
                <a:latin typeface="Malgun Gothic" panose="020B0503020000020004" pitchFamily="34" charset="-127"/>
                <a:ea typeface="Malgun Gothic" panose="020B0503020000020004" pitchFamily="34" charset="-127"/>
              </a:rPr>
              <a:t>Return to and finish </a:t>
            </a:r>
            <a:r>
              <a:rPr lang="en-US" sz="2300" i="1" dirty="0">
                <a:solidFill>
                  <a:srgbClr val="002060"/>
                </a:solidFill>
                <a:latin typeface="Malgun Gothic" panose="020B0503020000020004" pitchFamily="34" charset="-127"/>
                <a:ea typeface="Malgun Gothic" panose="020B0503020000020004" pitchFamily="34" charset="-127"/>
              </a:rPr>
              <a:t>Hey, Kiddo</a:t>
            </a:r>
          </a:p>
        </p:txBody>
      </p:sp>
      <p:sp>
        <p:nvSpPr>
          <p:cNvPr id="4" name="Content Placeholder 2">
            <a:extLst>
              <a:ext uri="{FF2B5EF4-FFF2-40B4-BE49-F238E27FC236}">
                <a16:creationId xmlns:a16="http://schemas.microsoft.com/office/drawing/2014/main" id="{A46BD5D2-1160-418A-A8EB-2D32C5818963}"/>
              </a:ext>
            </a:extLst>
          </p:cNvPr>
          <p:cNvSpPr txBox="1">
            <a:spLocks/>
          </p:cNvSpPr>
          <p:nvPr/>
        </p:nvSpPr>
        <p:spPr>
          <a:xfrm>
            <a:off x="6237539" y="965200"/>
            <a:ext cx="5572760" cy="5547677"/>
          </a:xfrm>
          <a:prstGeom prst="rect">
            <a:avLst/>
          </a:prstGeom>
          <a:ln w="28575">
            <a:solidFill>
              <a:srgbClr val="E67D1C"/>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400" dirty="0">
                <a:solidFill>
                  <a:srgbClr val="002060"/>
                </a:solidFill>
                <a:latin typeface="Malgun Gothic" panose="020B0503020000020004" pitchFamily="34" charset="-127"/>
                <a:ea typeface="Malgun Gothic" panose="020B0503020000020004" pitchFamily="34" charset="-127"/>
              </a:rPr>
              <a:t>David Levithan recommended that Krosoczka write a novel</a:t>
            </a:r>
          </a:p>
          <a:p>
            <a:pPr lvl="1">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Fits into chronological narrative</a:t>
            </a:r>
          </a:p>
          <a:p>
            <a:pPr lvl="1">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Story was a turning point for author</a:t>
            </a:r>
          </a:p>
          <a:p>
            <a:pPr>
              <a:lnSpc>
                <a:spcPct val="100000"/>
              </a:lnSpc>
              <a:spcBef>
                <a:spcPts val="0"/>
              </a:spcBef>
            </a:pPr>
            <a:r>
              <a:rPr lang="en-US" sz="2400" dirty="0">
                <a:solidFill>
                  <a:srgbClr val="002060"/>
                </a:solidFill>
                <a:latin typeface="Malgun Gothic" panose="020B0503020000020004" pitchFamily="34" charset="-127"/>
                <a:ea typeface="Malgun Gothic" panose="020B0503020000020004" pitchFamily="34" charset="-127"/>
              </a:rPr>
              <a:t>Digitized memories</a:t>
            </a:r>
          </a:p>
          <a:p>
            <a:pPr lvl="1">
              <a:lnSpc>
                <a:spcPct val="100000"/>
              </a:lnSpc>
              <a:spcBef>
                <a:spcPts val="0"/>
              </a:spcBef>
            </a:pPr>
            <a:r>
              <a:rPr lang="en-US" sz="2200" dirty="0" err="1">
                <a:solidFill>
                  <a:srgbClr val="002060"/>
                </a:solidFill>
                <a:latin typeface="Malgun Gothic" panose="020B0503020000020004" pitchFamily="34" charset="-127"/>
                <a:ea typeface="Malgun Gothic" panose="020B0503020000020004" pitchFamily="34" charset="-127"/>
              </a:rPr>
              <a:t>vhs</a:t>
            </a:r>
            <a:r>
              <a:rPr lang="en-US" sz="2200" dirty="0">
                <a:solidFill>
                  <a:srgbClr val="002060"/>
                </a:solidFill>
                <a:latin typeface="Malgun Gothic" panose="020B0503020000020004" pitchFamily="34" charset="-127"/>
                <a:ea typeface="Malgun Gothic" panose="020B0503020000020004" pitchFamily="34" charset="-127"/>
              </a:rPr>
              <a:t> footage</a:t>
            </a:r>
          </a:p>
          <a:p>
            <a:pPr marL="742950" lvl="1" indent="-285750" fontAlgn="base">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Saved artifacts for chapters</a:t>
            </a:r>
          </a:p>
          <a:p>
            <a:pPr marL="742950" lvl="1" indent="-285750" fontAlgn="base">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Revisited journals </a:t>
            </a:r>
          </a:p>
          <a:p>
            <a:pPr marL="285750" indent="-285750" fontAlgn="base">
              <a:lnSpc>
                <a:spcPct val="100000"/>
              </a:lnSpc>
              <a:spcBef>
                <a:spcPts val="0"/>
              </a:spcBef>
            </a:pPr>
            <a:r>
              <a:rPr lang="en-US" sz="2400" dirty="0">
                <a:solidFill>
                  <a:srgbClr val="002060"/>
                </a:solidFill>
                <a:latin typeface="Malgun Gothic" panose="020B0503020000020004" pitchFamily="34" charset="-127"/>
                <a:ea typeface="Malgun Gothic" panose="020B0503020000020004" pitchFamily="34" charset="-127"/>
              </a:rPr>
              <a:t>Similar Covers </a:t>
            </a:r>
          </a:p>
          <a:p>
            <a:pPr marL="742950" lvl="1" indent="-285750" fontAlgn="base">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to show “of the same fabric”</a:t>
            </a:r>
          </a:p>
          <a:p>
            <a:pPr marL="742950" lvl="1" indent="-285750" fontAlgn="base">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More optimistic tone for Sunshine</a:t>
            </a:r>
          </a:p>
          <a:p>
            <a:pPr marL="742950" lvl="1" indent="-285750" fontAlgn="base">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Show growth in age</a:t>
            </a:r>
          </a:p>
          <a:p>
            <a:pPr fontAlgn="base">
              <a:lnSpc>
                <a:spcPct val="100000"/>
              </a:lnSpc>
              <a:spcBef>
                <a:spcPts val="0"/>
              </a:spcBef>
            </a:pPr>
            <a:r>
              <a:rPr lang="en-US" sz="2400" dirty="0">
                <a:solidFill>
                  <a:srgbClr val="002060"/>
                </a:solidFill>
                <a:latin typeface="Malgun Gothic" panose="020B0503020000020004" pitchFamily="34" charset="-127"/>
                <a:ea typeface="Malgun Gothic" panose="020B0503020000020004" pitchFamily="34" charset="-127"/>
              </a:rPr>
              <a:t>Read rough drafts to campers</a:t>
            </a:r>
          </a:p>
          <a:p>
            <a:pPr lvl="1" fontAlgn="base">
              <a:lnSpc>
                <a:spcPct val="100000"/>
              </a:lnSpc>
              <a:spcBef>
                <a:spcPts val="0"/>
              </a:spcBef>
            </a:pPr>
            <a:r>
              <a:rPr lang="en-US" sz="2200" dirty="0">
                <a:solidFill>
                  <a:srgbClr val="002060"/>
                </a:solidFill>
                <a:latin typeface="Malgun Gothic" panose="020B0503020000020004" pitchFamily="34" charset="-127"/>
                <a:ea typeface="Malgun Gothic" panose="020B0503020000020004" pitchFamily="34" charset="-127"/>
              </a:rPr>
              <a:t>their appreciation gave confidence he needed to keep trying</a:t>
            </a:r>
          </a:p>
        </p:txBody>
      </p:sp>
      <p:pic>
        <p:nvPicPr>
          <p:cNvPr id="2050" name="Picture 2" descr="Amazon.com: Sunshine: A Graphic Novel eBook : Krosoczka, Jarrett J.,  Krosoczka, Jarrett J.: Kindle Store">
            <a:extLst>
              <a:ext uri="{FF2B5EF4-FFF2-40B4-BE49-F238E27FC236}">
                <a16:creationId xmlns:a16="http://schemas.microsoft.com/office/drawing/2014/main" id="{42189A48-C2D8-44E1-9F14-1F0D9E5996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3920" y="172465"/>
            <a:ext cx="1899920" cy="26598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09DB1AC-B2ED-439E-9AFA-FAAABB37253F}"/>
              </a:ext>
            </a:extLst>
          </p:cNvPr>
          <p:cNvSpPr txBox="1"/>
          <p:nvPr/>
        </p:nvSpPr>
        <p:spPr>
          <a:xfrm>
            <a:off x="5975919" y="491350"/>
            <a:ext cx="6096000" cy="523220"/>
          </a:xfrm>
          <a:prstGeom prst="rect">
            <a:avLst/>
          </a:prstGeom>
          <a:noFill/>
        </p:spPr>
        <p:txBody>
          <a:bodyPr wrap="square">
            <a:spAutoFit/>
          </a:bodyPr>
          <a:lstStyle/>
          <a:p>
            <a:pPr marL="0" indent="0" algn="ctr">
              <a:lnSpc>
                <a:spcPct val="100000"/>
              </a:lnSpc>
              <a:spcBef>
                <a:spcPts val="0"/>
              </a:spcBef>
              <a:buNone/>
            </a:pPr>
            <a:r>
              <a:rPr lang="en-US" sz="2800" b="1" dirty="0">
                <a:solidFill>
                  <a:srgbClr val="002060"/>
                </a:solidFill>
                <a:latin typeface="Ink Free" panose="03080402000500000000" pitchFamily="66" charset="0"/>
                <a:ea typeface="Malgun Gothic" panose="020B0503020000020004" pitchFamily="34" charset="-127"/>
              </a:rPr>
              <a:t>How did this novel come to be?</a:t>
            </a:r>
          </a:p>
        </p:txBody>
      </p:sp>
    </p:spTree>
    <p:extLst>
      <p:ext uri="{BB962C8B-B14F-4D97-AF65-F5344CB8AC3E}">
        <p14:creationId xmlns:p14="http://schemas.microsoft.com/office/powerpoint/2010/main" val="4002490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AE56BE56EA7C438257DF06C375B8CE" ma:contentTypeVersion="11" ma:contentTypeDescription="Create a new document." ma:contentTypeScope="" ma:versionID="6ffb96e44e015b634ff6cd3e5ab922e7">
  <xsd:schema xmlns:xsd="http://www.w3.org/2001/XMLSchema" xmlns:xs="http://www.w3.org/2001/XMLSchema" xmlns:p="http://schemas.microsoft.com/office/2006/metadata/properties" xmlns:ns3="68bad39b-d808-46e2-9afa-411691b98dc2" xmlns:ns4="4361f080-de2b-466d-bb12-700e66116fb9" targetNamespace="http://schemas.microsoft.com/office/2006/metadata/properties" ma:root="true" ma:fieldsID="7cc71207b8e27ad281f24143450aeb36" ns3:_="" ns4:_="">
    <xsd:import namespace="68bad39b-d808-46e2-9afa-411691b98dc2"/>
    <xsd:import namespace="4361f080-de2b-466d-bb12-700e66116fb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bad39b-d808-46e2-9afa-411691b98d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61f080-de2b-466d-bb12-700e66116fb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C366DA7-3F2B-4591-9991-93F9C7AC8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bad39b-d808-46e2-9afa-411691b98dc2"/>
    <ds:schemaRef ds:uri="4361f080-de2b-466d-bb12-700e66116f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75FC5-57D1-433A-81A5-C93D6FB46751}">
  <ds:schemaRefs>
    <ds:schemaRef ds:uri="http://schemas.microsoft.com/sharepoint/v3/contenttype/forms"/>
  </ds:schemaRefs>
</ds:datastoreItem>
</file>

<file path=customXml/itemProps3.xml><?xml version="1.0" encoding="utf-8"?>
<ds:datastoreItem xmlns:ds="http://schemas.openxmlformats.org/officeDocument/2006/customXml" ds:itemID="{9CE2DFA7-A5AD-43A7-8F59-7F93D373C640}">
  <ds:schemaRefs>
    <ds:schemaRef ds:uri="68bad39b-d808-46e2-9afa-411691b98dc2"/>
    <ds:schemaRef ds:uri="http://schemas.microsoft.com/office/2006/documentManagement/types"/>
    <ds:schemaRef ds:uri="http://purl.org/dc/elements/1.1/"/>
    <ds:schemaRef ds:uri="4361f080-de2b-466d-bb12-700e66116fb9"/>
    <ds:schemaRef ds:uri="http://schemas.microsoft.com/office/infopath/2007/PartnerControls"/>
    <ds:schemaRef ds:uri="http://schemas.openxmlformats.org/package/2006/metadata/core-properties"/>
    <ds:schemaRef ds:uri="http://www.w3.org/XML/1998/namespace"/>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696</TotalTime>
  <Words>2077</Words>
  <Application>Microsoft Macintosh PowerPoint</Application>
  <PresentationFormat>Widescreen</PresentationFormat>
  <Paragraphs>197</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Malgun Gothic</vt:lpstr>
      <vt:lpstr>Arial</vt:lpstr>
      <vt:lpstr>Calibri</vt:lpstr>
      <vt:lpstr>Calibri Light</vt:lpstr>
      <vt:lpstr>Ink Free</vt:lpstr>
      <vt:lpstr>Modern Love</vt:lpstr>
      <vt:lpstr>Roboto</vt:lpstr>
      <vt:lpstr>Wingdings</vt:lpstr>
      <vt:lpstr>Office Theme</vt:lpstr>
      <vt:lpstr>HEY, KIDDO</vt:lpstr>
      <vt:lpstr>Jarrett J. Krosoczka</vt:lpstr>
      <vt:lpstr>Graphic Novels</vt:lpstr>
      <vt:lpstr>Graphic Novels Can Be (Auto)biographical</vt:lpstr>
      <vt:lpstr>Other Texts By Krosoczka</vt:lpstr>
      <vt:lpstr>Hey, Kiddo – Who is it for &amp; Why?</vt:lpstr>
      <vt:lpstr>Selected Quotes</vt:lpstr>
      <vt:lpstr>Censorship</vt:lpstr>
      <vt:lpstr>Sunshine (not yet released)</vt:lpstr>
      <vt:lpstr>Connections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HEY, KIDDO</dc:title>
  <dc:creator>Godoy, Olivia</dc:creator>
  <cp:lastModifiedBy>Jodie Slothower</cp:lastModifiedBy>
  <cp:revision>2</cp:revision>
  <dcterms:created xsi:type="dcterms:W3CDTF">2022-03-28T19:11:22Z</dcterms:created>
  <dcterms:modified xsi:type="dcterms:W3CDTF">2022-04-05T15:15:32Z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0x0101002BAE56BE56EA7C438257DF06C375B8CE</vt:lpwstr>
  </property>
</Properties>
</file>